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sldIdLst>
    <p:sldId id="312" r:id="rId5"/>
    <p:sldId id="311" r:id="rId6"/>
    <p:sldId id="322" r:id="rId7"/>
    <p:sldId id="321" r:id="rId8"/>
    <p:sldId id="259" r:id="rId9"/>
    <p:sldId id="314" r:id="rId10"/>
    <p:sldId id="315" r:id="rId11"/>
    <p:sldId id="316" r:id="rId12"/>
    <p:sldId id="317" r:id="rId13"/>
    <p:sldId id="270" r:id="rId14"/>
    <p:sldId id="313" r:id="rId15"/>
    <p:sldId id="266" r:id="rId16"/>
    <p:sldId id="301" r:id="rId17"/>
    <p:sldId id="288" r:id="rId18"/>
    <p:sldId id="287" r:id="rId19"/>
    <p:sldId id="290" r:id="rId20"/>
    <p:sldId id="292" r:id="rId21"/>
    <p:sldId id="303" r:id="rId22"/>
    <p:sldId id="304" r:id="rId23"/>
    <p:sldId id="302" r:id="rId24"/>
    <p:sldId id="294" r:id="rId25"/>
    <p:sldId id="291" r:id="rId26"/>
    <p:sldId id="305" r:id="rId27"/>
    <p:sldId id="289" r:id="rId28"/>
    <p:sldId id="295" r:id="rId29"/>
    <p:sldId id="310" r:id="rId30"/>
    <p:sldId id="306" r:id="rId31"/>
    <p:sldId id="307" r:id="rId32"/>
    <p:sldId id="298" r:id="rId33"/>
    <p:sldId id="318" r:id="rId34"/>
    <p:sldId id="308" r:id="rId35"/>
    <p:sldId id="323" r:id="rId36"/>
    <p:sldId id="319" r:id="rId37"/>
    <p:sldId id="264" r:id="rId38"/>
    <p:sldId id="258" r:id="rId3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CA002E-4D1D-868F-B0E0-4802F76E17B6}" name="Arnaud Holleville" initials="AH" userId="S::a.holleville@mrc-papineau.com::86a948a8-77d9-4641-bca5-385755e5f84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E53"/>
    <a:srgbClr val="C95635"/>
    <a:srgbClr val="80B6BD"/>
    <a:srgbClr val="CED4D8"/>
    <a:srgbClr val="E1E1E1"/>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B148C4-964E-F41D-2E62-D032FE48DA6C}" v="125" dt="2024-12-17T21:47:56.57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97"/>
    <p:restoredTop sz="94286"/>
  </p:normalViewPr>
  <p:slideViewPr>
    <p:cSldViewPr snapToGrid="0" snapToObjects="1">
      <p:cViewPr varScale="1">
        <p:scale>
          <a:sx n="104" d="100"/>
          <a:sy n="104" d="100"/>
        </p:scale>
        <p:origin x="2802"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1" d="100"/>
          <a:sy n="91" d="100"/>
        </p:scale>
        <p:origin x="368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24C0349-302F-234E-9194-E0675AB97CEE}" type="datetimeFigureOut">
              <a:rPr lang="en-US" smtClean="0"/>
              <a:t>12/17/2024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4F85966-8254-AB49-8121-CCA5CFA8AA7D}" type="slidenum">
              <a:rPr lang="en-US" smtClean="0"/>
              <a:t>‹N°›</a:t>
            </a:fld>
            <a:endParaRPr lang="en-US"/>
          </a:p>
        </p:txBody>
      </p:sp>
    </p:spTree>
    <p:extLst>
      <p:ext uri="{BB962C8B-B14F-4D97-AF65-F5344CB8AC3E}">
        <p14:creationId xmlns:p14="http://schemas.microsoft.com/office/powerpoint/2010/main" val="3255324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900B40-E1F5-FD9E-2CB4-284ED205A50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97172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8C6997-36AE-F3E2-E81B-5150EAB8763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07071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84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7FCAEA-DE57-DFAF-AABA-C85DA394514A}"/>
              </a:ext>
            </a:extLst>
          </p:cNvPr>
          <p:cNvPicPr>
            <a:picLocks noChangeAspect="1"/>
          </p:cNvPicPr>
          <p:nvPr userDrawn="1"/>
        </p:nvPicPr>
        <p:blipFill>
          <a:blip r:embed="rId2"/>
          <a:stretch>
            <a:fillRect/>
          </a:stretch>
        </p:blipFill>
        <p:spPr>
          <a:xfrm>
            <a:off x="396240" y="0"/>
            <a:ext cx="12192000" cy="6858000"/>
          </a:xfrm>
          <a:prstGeom prst="rect">
            <a:avLst/>
          </a:prstGeom>
        </p:spPr>
      </p:pic>
    </p:spTree>
    <p:extLst>
      <p:ext uri="{BB962C8B-B14F-4D97-AF65-F5344CB8AC3E}">
        <p14:creationId xmlns:p14="http://schemas.microsoft.com/office/powerpoint/2010/main" val="2576244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08A313-E531-1EB8-1C13-E14646C8F861}"/>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D2EB46C8-15A1-17DF-C4F8-66CC0C5B21D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ACEA3116-A666-CA45-F9F9-7032E6789F2F}"/>
              </a:ext>
            </a:extLst>
          </p:cNvPr>
          <p:cNvSpPr>
            <a:spLocks noGrp="1"/>
          </p:cNvSpPr>
          <p:nvPr>
            <p:ph type="dt" sz="half" idx="10"/>
          </p:nvPr>
        </p:nvSpPr>
        <p:spPr/>
        <p:txBody>
          <a:bodyPr/>
          <a:lstStyle/>
          <a:p>
            <a:fld id="{F1345A25-7501-4D45-AC18-2F2E7172941C}" type="datetimeFigureOut">
              <a:rPr lang="fr-CA" smtClean="0"/>
              <a:t>2024-12-17</a:t>
            </a:fld>
            <a:endParaRPr lang="fr-CA"/>
          </a:p>
        </p:txBody>
      </p:sp>
      <p:sp>
        <p:nvSpPr>
          <p:cNvPr id="5" name="Espace réservé du pied de page 4">
            <a:extLst>
              <a:ext uri="{FF2B5EF4-FFF2-40B4-BE49-F238E27FC236}">
                <a16:creationId xmlns:a16="http://schemas.microsoft.com/office/drawing/2014/main" id="{D43C1685-0B47-9D2F-24CB-68C4FADA630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53B20D2-4856-F4CB-CB6F-5F1D4827E127}"/>
              </a:ext>
            </a:extLst>
          </p:cNvPr>
          <p:cNvSpPr>
            <a:spLocks noGrp="1"/>
          </p:cNvSpPr>
          <p:nvPr>
            <p:ph type="sldNum" sz="quarter" idx="12"/>
          </p:nvPr>
        </p:nvSpPr>
        <p:spPr/>
        <p:txBody>
          <a:bodyPr/>
          <a:lstStyle/>
          <a:p>
            <a:fld id="{F8AC1D3C-6A2D-4A7F-847E-9A3CE39E0205}" type="slidenum">
              <a:rPr lang="fr-CA" smtClean="0"/>
              <a:t>‹N°›</a:t>
            </a:fld>
            <a:endParaRPr lang="fr-CA"/>
          </a:p>
        </p:txBody>
      </p:sp>
    </p:spTree>
    <p:extLst>
      <p:ext uri="{BB962C8B-B14F-4D97-AF65-F5344CB8AC3E}">
        <p14:creationId xmlns:p14="http://schemas.microsoft.com/office/powerpoint/2010/main" val="2190776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8D1A0E-ADFB-3C75-3285-1B19A6435500}"/>
              </a:ext>
            </a:extLst>
          </p:cNvPr>
          <p:cNvPicPr>
            <a:picLocks noChangeAspect="1"/>
          </p:cNvPicPr>
          <p:nvPr userDrawn="1"/>
        </p:nvPicPr>
        <p:blipFill>
          <a:blip r:embed="rId7"/>
          <a:stretch>
            <a:fillRect/>
          </a:stretch>
        </p:blipFill>
        <p:spPr>
          <a:xfrm>
            <a:off x="0" y="0"/>
            <a:ext cx="12192000" cy="6858000"/>
          </a:xfrm>
          <a:prstGeom prst="rect">
            <a:avLst/>
          </a:prstGeom>
        </p:spPr>
      </p:pic>
    </p:spTree>
    <p:extLst>
      <p:ext uri="{BB962C8B-B14F-4D97-AF65-F5344CB8AC3E}">
        <p14:creationId xmlns:p14="http://schemas.microsoft.com/office/powerpoint/2010/main" val="4111742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20241126_PDZA.mp4"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5EF73A8-80A4-F10E-4470-5BC93E2BC05C}"/>
              </a:ext>
            </a:extLst>
          </p:cNvPr>
          <p:cNvSpPr txBox="1"/>
          <p:nvPr/>
        </p:nvSpPr>
        <p:spPr>
          <a:xfrm>
            <a:off x="1524486" y="1874215"/>
            <a:ext cx="10667514" cy="2555571"/>
          </a:xfrm>
          <a:prstGeom prst="rect">
            <a:avLst/>
          </a:prstGeom>
          <a:noFill/>
        </p:spPr>
        <p:txBody>
          <a:bodyPr wrap="square">
            <a:spAutoFit/>
          </a:bodyPr>
          <a:lstStyle/>
          <a:p>
            <a:pPr>
              <a:lnSpc>
                <a:spcPct val="90000"/>
              </a:lnSpc>
              <a:spcBef>
                <a:spcPts val="50"/>
              </a:spcBef>
              <a:spcAft>
                <a:spcPts val="50"/>
              </a:spcAft>
            </a:pPr>
            <a:r>
              <a:rPr lang="en-US" sz="7200" b="1" dirty="0">
                <a:solidFill>
                  <a:schemeClr val="bg1"/>
                </a:solidFill>
                <a:latin typeface="Avenir Heavy" panose="02000503020000020003" pitchFamily="2" charset="0"/>
              </a:rPr>
              <a:t>FORUM 1 PDZAA - MRC DE PAPINEAU</a:t>
            </a:r>
          </a:p>
          <a:p>
            <a:pPr>
              <a:lnSpc>
                <a:spcPct val="90000"/>
              </a:lnSpc>
              <a:spcBef>
                <a:spcPts val="50"/>
              </a:spcBef>
              <a:spcAft>
                <a:spcPts val="50"/>
              </a:spcAft>
            </a:pPr>
            <a:r>
              <a:rPr lang="en-US" sz="3200" b="1" dirty="0">
                <a:solidFill>
                  <a:schemeClr val="bg1"/>
                </a:solidFill>
                <a:latin typeface="Avenir Heavy" panose="02000503020000020003" pitchFamily="2" charset="0"/>
              </a:rPr>
              <a:t>Val-des-Bois, le 28 </a:t>
            </a:r>
            <a:r>
              <a:rPr lang="en-US" sz="3200" b="1" dirty="0" err="1">
                <a:solidFill>
                  <a:schemeClr val="bg1"/>
                </a:solidFill>
                <a:latin typeface="Avenir Heavy" panose="02000503020000020003" pitchFamily="2" charset="0"/>
              </a:rPr>
              <a:t>novembre</a:t>
            </a:r>
            <a:r>
              <a:rPr lang="en-US" sz="3200" b="1" dirty="0">
                <a:solidFill>
                  <a:schemeClr val="bg1"/>
                </a:solidFill>
                <a:latin typeface="Avenir Heavy" panose="02000503020000020003" pitchFamily="2" charset="0"/>
              </a:rPr>
              <a:t> 2024</a:t>
            </a:r>
          </a:p>
        </p:txBody>
      </p:sp>
      <p:pic>
        <p:nvPicPr>
          <p:cNvPr id="2" name="Picture 1">
            <a:extLst>
              <a:ext uri="{FF2B5EF4-FFF2-40B4-BE49-F238E27FC236}">
                <a16:creationId xmlns:a16="http://schemas.microsoft.com/office/drawing/2014/main" id="{E4542E66-9EEA-4295-D41F-3572CD05C002}"/>
              </a:ext>
            </a:extLst>
          </p:cNvPr>
          <p:cNvPicPr>
            <a:picLocks noChangeAspect="1"/>
          </p:cNvPicPr>
          <p:nvPr/>
        </p:nvPicPr>
        <p:blipFill>
          <a:blip r:embed="rId2"/>
          <a:stretch>
            <a:fillRect/>
          </a:stretch>
        </p:blipFill>
        <p:spPr>
          <a:xfrm>
            <a:off x="9645804" y="4885772"/>
            <a:ext cx="1565162" cy="1244374"/>
          </a:xfrm>
          <a:prstGeom prst="rect">
            <a:avLst/>
          </a:prstGeom>
        </p:spPr>
      </p:pic>
    </p:spTree>
    <p:extLst>
      <p:ext uri="{BB962C8B-B14F-4D97-AF65-F5344CB8AC3E}">
        <p14:creationId xmlns:p14="http://schemas.microsoft.com/office/powerpoint/2010/main" val="4049504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E51D94-D3C2-1D05-1F6E-C845011D3DC9}"/>
              </a:ext>
            </a:extLst>
          </p:cNvPr>
          <p:cNvSpPr>
            <a:spLocks noGrp="1"/>
          </p:cNvSpPr>
          <p:nvPr>
            <p:ph type="title"/>
          </p:nvPr>
        </p:nvSpPr>
        <p:spPr>
          <a:xfrm>
            <a:off x="6419272" y="365125"/>
            <a:ext cx="4934527" cy="4908839"/>
          </a:xfrm>
        </p:spPr>
        <p:txBody>
          <a:bodyPr lIns="91440" tIns="45720" rIns="91440" bIns="45720" anchor="t">
            <a:normAutofit/>
          </a:bodyPr>
          <a:lstStyle/>
          <a:p>
            <a:r>
              <a:rPr lang="fr-CA" dirty="0"/>
              <a:t>Une démarche de concertation où tous les acteurs ont un rôle à jouer.</a:t>
            </a:r>
            <a:br>
              <a:rPr lang="fr-CA" dirty="0"/>
            </a:br>
            <a:br>
              <a:rPr lang="fr-CA" dirty="0"/>
            </a:br>
            <a:r>
              <a:rPr lang="fr-CA" dirty="0"/>
              <a:t>L’importance de bien définir les rôles</a:t>
            </a:r>
          </a:p>
        </p:txBody>
      </p:sp>
      <p:pic>
        <p:nvPicPr>
          <p:cNvPr id="5" name="Espace réservé du contenu 4">
            <a:extLst>
              <a:ext uri="{FF2B5EF4-FFF2-40B4-BE49-F238E27FC236}">
                <a16:creationId xmlns:a16="http://schemas.microsoft.com/office/drawing/2014/main" id="{99BEEB6E-C544-CF73-1F6A-32C6FE4B1B61}"/>
              </a:ext>
            </a:extLst>
          </p:cNvPr>
          <p:cNvPicPr>
            <a:picLocks noGrp="1" noChangeAspect="1"/>
          </p:cNvPicPr>
          <p:nvPr>
            <p:ph idx="1"/>
          </p:nvPr>
        </p:nvPicPr>
        <p:blipFill>
          <a:blip r:embed="rId2"/>
          <a:stretch>
            <a:fillRect/>
          </a:stretch>
        </p:blipFill>
        <p:spPr>
          <a:xfrm>
            <a:off x="838201" y="561115"/>
            <a:ext cx="5024020" cy="6296885"/>
          </a:xfrm>
        </p:spPr>
      </p:pic>
      <p:pic>
        <p:nvPicPr>
          <p:cNvPr id="3" name="Espace réservé du contenu 4">
            <a:extLst>
              <a:ext uri="{FF2B5EF4-FFF2-40B4-BE49-F238E27FC236}">
                <a16:creationId xmlns:a16="http://schemas.microsoft.com/office/drawing/2014/main" id="{C0BB45ED-FCD4-C2B7-8762-4CA72D6987C9}"/>
              </a:ext>
            </a:extLst>
          </p:cNvPr>
          <p:cNvPicPr>
            <a:picLocks noChangeAspect="1"/>
          </p:cNvPicPr>
          <p:nvPr/>
        </p:nvPicPr>
        <p:blipFill>
          <a:blip r:embed="rId2"/>
          <a:stretch>
            <a:fillRect/>
          </a:stretch>
        </p:blipFill>
        <p:spPr>
          <a:xfrm>
            <a:off x="990601" y="713515"/>
            <a:ext cx="5024020" cy="6296885"/>
          </a:xfrm>
        </p:spPr>
      </p:pic>
      <p:pic>
        <p:nvPicPr>
          <p:cNvPr id="4" name="Espace réservé du contenu 4">
            <a:extLst>
              <a:ext uri="{FF2B5EF4-FFF2-40B4-BE49-F238E27FC236}">
                <a16:creationId xmlns:a16="http://schemas.microsoft.com/office/drawing/2014/main" id="{CCBF0862-2076-B47E-3638-5BC2ABF1244F}"/>
              </a:ext>
            </a:extLst>
          </p:cNvPr>
          <p:cNvPicPr>
            <a:picLocks noChangeAspect="1"/>
          </p:cNvPicPr>
          <p:nvPr/>
        </p:nvPicPr>
        <p:blipFill>
          <a:blip r:embed="rId2"/>
          <a:stretch>
            <a:fillRect/>
          </a:stretch>
        </p:blipFill>
        <p:spPr>
          <a:xfrm>
            <a:off x="1071980" y="408716"/>
            <a:ext cx="4376320" cy="5485086"/>
          </a:xfrm>
          <a:prstGeom prst="rect">
            <a:avLst/>
          </a:prstGeom>
        </p:spPr>
      </p:pic>
    </p:spTree>
    <p:extLst>
      <p:ext uri="{BB962C8B-B14F-4D97-AF65-F5344CB8AC3E}">
        <p14:creationId xmlns:p14="http://schemas.microsoft.com/office/powerpoint/2010/main" val="3764001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5EF73A8-80A4-F10E-4470-5BC93E2BC05C}"/>
              </a:ext>
            </a:extLst>
          </p:cNvPr>
          <p:cNvSpPr txBox="1"/>
          <p:nvPr/>
        </p:nvSpPr>
        <p:spPr>
          <a:xfrm>
            <a:off x="1524486" y="1874215"/>
            <a:ext cx="10667514" cy="4106765"/>
          </a:xfrm>
          <a:prstGeom prst="rect">
            <a:avLst/>
          </a:prstGeom>
          <a:noFill/>
        </p:spPr>
        <p:txBody>
          <a:bodyPr wrap="square">
            <a:spAutoFit/>
          </a:bodyPr>
          <a:lstStyle/>
          <a:p>
            <a:pPr>
              <a:lnSpc>
                <a:spcPct val="90000"/>
              </a:lnSpc>
              <a:spcBef>
                <a:spcPts val="50"/>
              </a:spcBef>
              <a:spcAft>
                <a:spcPts val="50"/>
              </a:spcAft>
            </a:pPr>
            <a:r>
              <a:rPr lang="en-US" sz="7200" b="1" dirty="0">
                <a:solidFill>
                  <a:schemeClr val="bg1"/>
                </a:solidFill>
                <a:latin typeface="Avenir Heavy" panose="02000503020000020003" pitchFamily="2" charset="0"/>
              </a:rPr>
              <a:t>PORTRAIT DE LA ZONE AGRICOLE (2021)</a:t>
            </a:r>
          </a:p>
          <a:p>
            <a:pPr>
              <a:lnSpc>
                <a:spcPct val="90000"/>
              </a:lnSpc>
              <a:spcBef>
                <a:spcPts val="50"/>
              </a:spcBef>
              <a:spcAft>
                <a:spcPts val="50"/>
              </a:spcAft>
            </a:pPr>
            <a:r>
              <a:rPr lang="en-US" sz="7200" b="1" dirty="0">
                <a:solidFill>
                  <a:srgbClr val="C95635"/>
                </a:solidFill>
                <a:latin typeface="Avenir Heavy" panose="02000503020000020003" pitchFamily="2" charset="0"/>
              </a:rPr>
              <a:t>FORUM 1 PDZAA - MRC DE PAPINEAU</a:t>
            </a:r>
          </a:p>
        </p:txBody>
      </p:sp>
      <p:pic>
        <p:nvPicPr>
          <p:cNvPr id="2" name="Picture 1">
            <a:extLst>
              <a:ext uri="{FF2B5EF4-FFF2-40B4-BE49-F238E27FC236}">
                <a16:creationId xmlns:a16="http://schemas.microsoft.com/office/drawing/2014/main" id="{E4542E66-9EEA-4295-D41F-3572CD05C002}"/>
              </a:ext>
            </a:extLst>
          </p:cNvPr>
          <p:cNvPicPr>
            <a:picLocks noChangeAspect="1"/>
          </p:cNvPicPr>
          <p:nvPr/>
        </p:nvPicPr>
        <p:blipFill>
          <a:blip r:embed="rId2"/>
          <a:stretch>
            <a:fillRect/>
          </a:stretch>
        </p:blipFill>
        <p:spPr>
          <a:xfrm>
            <a:off x="9645804" y="4885772"/>
            <a:ext cx="1565162" cy="1244374"/>
          </a:xfrm>
          <a:prstGeom prst="rect">
            <a:avLst/>
          </a:prstGeom>
        </p:spPr>
      </p:pic>
    </p:spTree>
    <p:extLst>
      <p:ext uri="{BB962C8B-B14F-4D97-AF65-F5344CB8AC3E}">
        <p14:creationId xmlns:p14="http://schemas.microsoft.com/office/powerpoint/2010/main" val="2202022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A84A48-0756-3689-E5A0-BF98B7BA0624}"/>
              </a:ext>
            </a:extLst>
          </p:cNvPr>
          <p:cNvPicPr>
            <a:picLocks noChangeAspect="1"/>
          </p:cNvPicPr>
          <p:nvPr/>
        </p:nvPicPr>
        <p:blipFill>
          <a:blip r:embed="rId2"/>
          <a:stretch>
            <a:fillRect/>
          </a:stretch>
        </p:blipFill>
        <p:spPr>
          <a:xfrm>
            <a:off x="976789" y="921263"/>
            <a:ext cx="2631688" cy="2631688"/>
          </a:xfrm>
          <a:prstGeom prst="rect">
            <a:avLst/>
          </a:prstGeom>
        </p:spPr>
      </p:pic>
      <p:sp>
        <p:nvSpPr>
          <p:cNvPr id="3" name="ZoneTexte 2">
            <a:extLst>
              <a:ext uri="{FF2B5EF4-FFF2-40B4-BE49-F238E27FC236}">
                <a16:creationId xmlns:a16="http://schemas.microsoft.com/office/drawing/2014/main" id="{7EC954F3-1EBF-04F6-CC6B-74A637696927}"/>
              </a:ext>
            </a:extLst>
          </p:cNvPr>
          <p:cNvSpPr txBox="1"/>
          <p:nvPr/>
        </p:nvSpPr>
        <p:spPr>
          <a:xfrm>
            <a:off x="691653" y="3689968"/>
            <a:ext cx="3428063" cy="2246769"/>
          </a:xfrm>
          <a:prstGeom prst="rect">
            <a:avLst/>
          </a:prstGeom>
          <a:noFill/>
        </p:spPr>
        <p:txBody>
          <a:bodyPr wrap="square" rtlCol="0">
            <a:spAutoFit/>
          </a:bodyPr>
          <a:lstStyle/>
          <a:p>
            <a:r>
              <a:rPr lang="fr-CA" sz="2800" b="1" dirty="0">
                <a:solidFill>
                  <a:srgbClr val="223E53"/>
                </a:solidFill>
              </a:rPr>
              <a:t>Un territoire agrandi en 2022 : </a:t>
            </a:r>
            <a:r>
              <a:rPr lang="fr-CA" sz="2800" dirty="0"/>
              <a:t>Notre-Dame-de-la-Salette : </a:t>
            </a:r>
          </a:p>
          <a:p>
            <a:r>
              <a:rPr lang="fr-CA" sz="2800" dirty="0"/>
              <a:t>9 804 ha </a:t>
            </a:r>
          </a:p>
          <a:p>
            <a:r>
              <a:rPr lang="fr-CA" sz="2800" dirty="0">
                <a:solidFill>
                  <a:srgbClr val="223E53"/>
                </a:solidFill>
              </a:rPr>
              <a:t>(sur 11,754 ha)</a:t>
            </a:r>
          </a:p>
        </p:txBody>
      </p:sp>
    </p:spTree>
    <p:extLst>
      <p:ext uri="{BB962C8B-B14F-4D97-AF65-F5344CB8AC3E}">
        <p14:creationId xmlns:p14="http://schemas.microsoft.com/office/powerpoint/2010/main" val="2842239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7A2D22-A95F-504C-5FEE-2A68811E30EF}"/>
              </a:ext>
            </a:extLst>
          </p:cNvPr>
          <p:cNvSpPr/>
          <p:nvPr/>
        </p:nvSpPr>
        <p:spPr>
          <a:xfrm>
            <a:off x="772235" y="653006"/>
            <a:ext cx="9888672" cy="1575731"/>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90000"/>
              </a:lnSpc>
              <a:spcBef>
                <a:spcPts val="50"/>
              </a:spcBef>
              <a:spcAft>
                <a:spcPts val="50"/>
              </a:spcAft>
            </a:pPr>
            <a:r>
              <a:rPr lang="en-US" sz="4000" b="1" dirty="0">
                <a:solidFill>
                  <a:srgbClr val="223E53"/>
                </a:solidFill>
                <a:latin typeface="Avenir Heavy" panose="02000503020000020003" pitchFamily="2" charset="0"/>
              </a:rPr>
              <a:t>Portrait </a:t>
            </a:r>
            <a:r>
              <a:rPr lang="en-US" sz="4000" b="1" dirty="0" err="1">
                <a:solidFill>
                  <a:srgbClr val="223E53"/>
                </a:solidFill>
                <a:latin typeface="Avenir Heavy" panose="02000503020000020003" pitchFamily="2" charset="0"/>
              </a:rPr>
              <a:t>actuel</a:t>
            </a:r>
            <a:r>
              <a:rPr lang="en-US" sz="4000" b="1" dirty="0">
                <a:solidFill>
                  <a:srgbClr val="223E53"/>
                </a:solidFill>
                <a:latin typeface="Avenir Heavy" panose="02000503020000020003" pitchFamily="2" charset="0"/>
              </a:rPr>
              <a:t> (</a:t>
            </a:r>
            <a:r>
              <a:rPr lang="en-US" sz="4000" b="1" dirty="0" err="1">
                <a:solidFill>
                  <a:srgbClr val="223E53"/>
                </a:solidFill>
                <a:latin typeface="Avenir Heavy" panose="02000503020000020003" pitchFamily="2" charset="0"/>
              </a:rPr>
              <a:t>en</a:t>
            </a:r>
            <a:r>
              <a:rPr lang="en-US" sz="4000" b="1" dirty="0">
                <a:solidFill>
                  <a:srgbClr val="223E53"/>
                </a:solidFill>
                <a:latin typeface="Avenir Heavy" panose="02000503020000020003" pitchFamily="2" charset="0"/>
              </a:rPr>
              <a:t> </a:t>
            </a:r>
            <a:r>
              <a:rPr lang="en-US" sz="4000" b="1" dirty="0" err="1">
                <a:solidFill>
                  <a:srgbClr val="223E53"/>
                </a:solidFill>
                <a:latin typeface="Avenir Heavy" panose="02000503020000020003" pitchFamily="2" charset="0"/>
              </a:rPr>
              <a:t>analyse</a:t>
            </a:r>
            <a:r>
              <a:rPr lang="en-US" sz="4000" b="1" dirty="0">
                <a:solidFill>
                  <a:srgbClr val="223E53"/>
                </a:solidFill>
                <a:latin typeface="Avenir Heavy" panose="02000503020000020003" pitchFamily="2" charset="0"/>
              </a:rPr>
              <a:t> et mise à jour)</a:t>
            </a:r>
          </a:p>
          <a:p>
            <a:pPr>
              <a:lnSpc>
                <a:spcPct val="90000"/>
              </a:lnSpc>
              <a:spcBef>
                <a:spcPts val="50"/>
              </a:spcBef>
              <a:spcAft>
                <a:spcPts val="50"/>
              </a:spcAft>
            </a:pPr>
            <a:r>
              <a:rPr lang="en-US" sz="4000" b="1" dirty="0" err="1">
                <a:solidFill>
                  <a:srgbClr val="223E53"/>
                </a:solidFill>
                <a:latin typeface="Avenir Heavy"/>
              </a:rPr>
              <a:t>Inclus</a:t>
            </a:r>
            <a:r>
              <a:rPr lang="en-US" sz="4000" b="1" dirty="0">
                <a:solidFill>
                  <a:srgbClr val="223E53"/>
                </a:solidFill>
                <a:latin typeface="Avenir Heavy"/>
              </a:rPr>
              <a:t> les données de Notre-Dame-de-la-Salette</a:t>
            </a:r>
            <a:endParaRPr lang="en-US" sz="4000" b="1" dirty="0">
              <a:solidFill>
                <a:srgbClr val="223E53"/>
              </a:solidFill>
              <a:latin typeface="Avenir Heavy" panose="02000503020000020003" pitchFamily="2" charset="0"/>
            </a:endParaRPr>
          </a:p>
        </p:txBody>
      </p:sp>
      <p:sp>
        <p:nvSpPr>
          <p:cNvPr id="9" name="ZoneTexte 8">
            <a:extLst>
              <a:ext uri="{FF2B5EF4-FFF2-40B4-BE49-F238E27FC236}">
                <a16:creationId xmlns:a16="http://schemas.microsoft.com/office/drawing/2014/main" id="{D254D4DB-9E95-655D-B84E-57A073898757}"/>
              </a:ext>
            </a:extLst>
          </p:cNvPr>
          <p:cNvSpPr txBox="1"/>
          <p:nvPr/>
        </p:nvSpPr>
        <p:spPr>
          <a:xfrm>
            <a:off x="481781" y="2418735"/>
            <a:ext cx="11080954" cy="2862322"/>
          </a:xfrm>
          <a:prstGeom prst="rect">
            <a:avLst/>
          </a:prstGeom>
          <a:noFill/>
        </p:spPr>
        <p:txBody>
          <a:bodyPr wrap="square" rtlCol="0">
            <a:spAutoFit/>
          </a:bodyPr>
          <a:lstStyle/>
          <a:p>
            <a:r>
              <a:rPr lang="fr-CA" sz="3600" dirty="0"/>
              <a:t>Superficie de la MRC:  302 315 hectares</a:t>
            </a:r>
          </a:p>
          <a:p>
            <a:endParaRPr lang="fr-CA" sz="3600" dirty="0"/>
          </a:p>
          <a:p>
            <a:r>
              <a:rPr lang="fr-CA" sz="3600" dirty="0"/>
              <a:t>Superficie de la Zone agricole 2017 : 65 001</a:t>
            </a:r>
          </a:p>
          <a:p>
            <a:endParaRPr lang="fr-CA" sz="3600" dirty="0"/>
          </a:p>
          <a:p>
            <a:r>
              <a:rPr lang="fr-CA" sz="3600" dirty="0"/>
              <a:t>Superficie de la zone agricole 2024 : 74 805</a:t>
            </a:r>
          </a:p>
        </p:txBody>
      </p:sp>
    </p:spTree>
    <p:extLst>
      <p:ext uri="{BB962C8B-B14F-4D97-AF65-F5344CB8AC3E}">
        <p14:creationId xmlns:p14="http://schemas.microsoft.com/office/powerpoint/2010/main" val="4215176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7A2D22-A95F-504C-5FEE-2A68811E30EF}"/>
              </a:ext>
            </a:extLst>
          </p:cNvPr>
          <p:cNvSpPr/>
          <p:nvPr/>
        </p:nvSpPr>
        <p:spPr>
          <a:xfrm>
            <a:off x="747251" y="727956"/>
            <a:ext cx="9438967" cy="1063567"/>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50"/>
              </a:spcBef>
              <a:spcAft>
                <a:spcPts val="50"/>
              </a:spcAft>
            </a:pPr>
            <a:r>
              <a:rPr lang="en-US" sz="4000" b="1" dirty="0">
                <a:solidFill>
                  <a:srgbClr val="223E53"/>
                </a:solidFill>
                <a:latin typeface="Avenir Heavy" panose="02000503020000020003" pitchFamily="2" charset="0"/>
              </a:rPr>
              <a:t>Portrait </a:t>
            </a:r>
            <a:r>
              <a:rPr lang="en-US" sz="4000" b="1" dirty="0" err="1">
                <a:solidFill>
                  <a:srgbClr val="223E53"/>
                </a:solidFill>
                <a:latin typeface="Avenir Heavy" panose="02000503020000020003" pitchFamily="2" charset="0"/>
              </a:rPr>
              <a:t>actuel</a:t>
            </a:r>
            <a:r>
              <a:rPr lang="en-US" sz="4000" b="1" dirty="0">
                <a:solidFill>
                  <a:srgbClr val="223E53"/>
                </a:solidFill>
                <a:latin typeface="Avenir Heavy" panose="02000503020000020003" pitchFamily="2" charset="0"/>
              </a:rPr>
              <a:t> (</a:t>
            </a:r>
            <a:r>
              <a:rPr lang="en-US" sz="4000" b="1" dirty="0" err="1">
                <a:solidFill>
                  <a:srgbClr val="223E53"/>
                </a:solidFill>
                <a:latin typeface="Avenir Heavy" panose="02000503020000020003" pitchFamily="2" charset="0"/>
              </a:rPr>
              <a:t>en</a:t>
            </a:r>
            <a:r>
              <a:rPr lang="en-US" sz="4000" b="1" dirty="0">
                <a:solidFill>
                  <a:srgbClr val="223E53"/>
                </a:solidFill>
                <a:latin typeface="Avenir Heavy" panose="02000503020000020003" pitchFamily="2" charset="0"/>
              </a:rPr>
              <a:t> </a:t>
            </a:r>
            <a:r>
              <a:rPr lang="en-US" sz="4000" b="1" dirty="0" err="1">
                <a:solidFill>
                  <a:srgbClr val="223E53"/>
                </a:solidFill>
                <a:latin typeface="Avenir Heavy" panose="02000503020000020003" pitchFamily="2" charset="0"/>
              </a:rPr>
              <a:t>analyse</a:t>
            </a:r>
            <a:r>
              <a:rPr lang="en-US" sz="4000" b="1" dirty="0">
                <a:solidFill>
                  <a:srgbClr val="223E53"/>
                </a:solidFill>
                <a:latin typeface="Avenir Heavy" panose="02000503020000020003" pitchFamily="2" charset="0"/>
              </a:rPr>
              <a:t> et mise à jour)</a:t>
            </a:r>
          </a:p>
        </p:txBody>
      </p:sp>
      <p:sp>
        <p:nvSpPr>
          <p:cNvPr id="3" name="ZoneTexte 2">
            <a:extLst>
              <a:ext uri="{FF2B5EF4-FFF2-40B4-BE49-F238E27FC236}">
                <a16:creationId xmlns:a16="http://schemas.microsoft.com/office/drawing/2014/main" id="{EAB2AA64-A7D3-3974-C5BB-79A5BA5A108B}"/>
              </a:ext>
            </a:extLst>
          </p:cNvPr>
          <p:cNvSpPr txBox="1"/>
          <p:nvPr/>
        </p:nvSpPr>
        <p:spPr>
          <a:xfrm>
            <a:off x="924232" y="2251587"/>
            <a:ext cx="9615949" cy="3816429"/>
          </a:xfrm>
          <a:prstGeom prst="rect">
            <a:avLst/>
          </a:prstGeom>
          <a:noFill/>
        </p:spPr>
        <p:txBody>
          <a:bodyPr wrap="square" rtlCol="0">
            <a:spAutoFit/>
          </a:bodyPr>
          <a:lstStyle/>
          <a:p>
            <a:r>
              <a:rPr lang="fr-CA" sz="2800" b="1" dirty="0"/>
              <a:t>Zone agricole permanente : </a:t>
            </a:r>
            <a:r>
              <a:rPr lang="fr-CA" sz="2800" dirty="0"/>
              <a:t>22 % (2017) 24,74% (2024)</a:t>
            </a:r>
            <a:br>
              <a:rPr lang="fr-CA" sz="2800" dirty="0"/>
            </a:br>
            <a:r>
              <a:rPr lang="fr-CA" sz="2800" b="1" dirty="0"/>
              <a:t>Nombre d’entreprises agricoles :</a:t>
            </a:r>
            <a:r>
              <a:rPr lang="fr-CA" sz="2800" dirty="0"/>
              <a:t> 219 (+10 depuis 2017)</a:t>
            </a:r>
            <a:br>
              <a:rPr lang="fr-CA" sz="2800" dirty="0"/>
            </a:br>
            <a:r>
              <a:rPr lang="fr-CA" sz="2800" b="1" dirty="0"/>
              <a:t>Nombre de productrices et producteurs :</a:t>
            </a:r>
            <a:r>
              <a:rPr lang="fr-CA" sz="2800" dirty="0"/>
              <a:t> 319</a:t>
            </a:r>
            <a:br>
              <a:rPr lang="fr-CA" sz="2800" dirty="0"/>
            </a:br>
            <a:r>
              <a:rPr lang="fr-CA" sz="2800" b="1" dirty="0"/>
              <a:t>Revenu agricole dans la MRC :</a:t>
            </a:r>
            <a:r>
              <a:rPr lang="fr-CA" sz="2800" dirty="0"/>
              <a:t> 28,3 M$</a:t>
            </a:r>
            <a:br>
              <a:rPr lang="fr-CA" sz="2800" dirty="0"/>
            </a:br>
            <a:r>
              <a:rPr lang="fr-CA" sz="2800" b="1" dirty="0"/>
              <a:t>Productions dominantes :</a:t>
            </a:r>
            <a:endParaRPr lang="fr-CA" sz="2800" dirty="0"/>
          </a:p>
          <a:p>
            <a:pPr>
              <a:buFont typeface="Arial" panose="020B0604020202020204" pitchFamily="34" charset="0"/>
              <a:buChar char="•"/>
            </a:pPr>
            <a:r>
              <a:rPr lang="fr-CA" sz="2800" dirty="0"/>
              <a:t>Production bovine</a:t>
            </a:r>
          </a:p>
          <a:p>
            <a:pPr>
              <a:buFont typeface="Arial" panose="020B0604020202020204" pitchFamily="34" charset="0"/>
              <a:buChar char="•"/>
            </a:pPr>
            <a:r>
              <a:rPr lang="fr-CA" sz="2800" dirty="0"/>
              <a:t>Production laitière : + du tiers des revenus agricoles de la MRC</a:t>
            </a:r>
          </a:p>
          <a:p>
            <a:pPr>
              <a:buFont typeface="Arial" panose="020B0604020202020204" pitchFamily="34" charset="0"/>
              <a:buChar char="•"/>
            </a:pPr>
            <a:r>
              <a:rPr lang="fr-CA" sz="2800" dirty="0"/>
              <a:t>Production horticole</a:t>
            </a:r>
          </a:p>
          <a:p>
            <a:endParaRPr lang="fr-CA" dirty="0"/>
          </a:p>
        </p:txBody>
      </p:sp>
    </p:spTree>
    <p:extLst>
      <p:ext uri="{BB962C8B-B14F-4D97-AF65-F5344CB8AC3E}">
        <p14:creationId xmlns:p14="http://schemas.microsoft.com/office/powerpoint/2010/main" val="1211349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7A2D22-A95F-504C-5FEE-2A68811E30EF}"/>
              </a:ext>
            </a:extLst>
          </p:cNvPr>
          <p:cNvSpPr/>
          <p:nvPr/>
        </p:nvSpPr>
        <p:spPr>
          <a:xfrm>
            <a:off x="747251" y="727956"/>
            <a:ext cx="9438967" cy="1063567"/>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50"/>
              </a:spcBef>
              <a:spcAft>
                <a:spcPts val="50"/>
              </a:spcAft>
            </a:pPr>
            <a:r>
              <a:rPr lang="en-US" sz="4000" b="1" dirty="0" err="1">
                <a:solidFill>
                  <a:srgbClr val="223E53"/>
                </a:solidFill>
                <a:latin typeface="Avenir Heavy" panose="02000503020000020003" pitchFamily="2" charset="0"/>
              </a:rPr>
              <a:t>Secteur</a:t>
            </a:r>
            <a:r>
              <a:rPr lang="en-US" sz="4000" b="1" dirty="0">
                <a:solidFill>
                  <a:srgbClr val="223E53"/>
                </a:solidFill>
                <a:latin typeface="Avenir Heavy" panose="02000503020000020003" pitchFamily="2" charset="0"/>
              </a:rPr>
              <a:t> </a:t>
            </a:r>
            <a:r>
              <a:rPr lang="en-US" sz="4000" b="1" dirty="0" err="1">
                <a:solidFill>
                  <a:srgbClr val="223E53"/>
                </a:solidFill>
                <a:latin typeface="Avenir Heavy" panose="02000503020000020003" pitchFamily="2" charset="0"/>
              </a:rPr>
              <a:t>bovin</a:t>
            </a:r>
            <a:endParaRPr lang="en-US" sz="4000" b="1" dirty="0">
              <a:solidFill>
                <a:srgbClr val="223E53"/>
              </a:solidFill>
              <a:latin typeface="Avenir Heavy" panose="02000503020000020003" pitchFamily="2" charset="0"/>
            </a:endParaRPr>
          </a:p>
        </p:txBody>
      </p:sp>
      <p:sp>
        <p:nvSpPr>
          <p:cNvPr id="3" name="ZoneTexte 2">
            <a:extLst>
              <a:ext uri="{FF2B5EF4-FFF2-40B4-BE49-F238E27FC236}">
                <a16:creationId xmlns:a16="http://schemas.microsoft.com/office/drawing/2014/main" id="{AD20F5E6-80E8-3F4A-FF9F-6D94D18E2080}"/>
              </a:ext>
            </a:extLst>
          </p:cNvPr>
          <p:cNvSpPr txBox="1"/>
          <p:nvPr/>
        </p:nvSpPr>
        <p:spPr>
          <a:xfrm>
            <a:off x="747251" y="2107095"/>
            <a:ext cx="7185991" cy="353943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fr-CA" sz="3200" dirty="0"/>
              <a:t>29 % des entreprises</a:t>
            </a:r>
          </a:p>
          <a:p>
            <a:pPr marL="285750" indent="-285750">
              <a:buFont typeface="Arial" panose="020B0604020202020204" pitchFamily="34" charset="0"/>
              <a:buChar char="•"/>
            </a:pPr>
            <a:r>
              <a:rPr lang="fr-CA" sz="3200" dirty="0"/>
              <a:t>4 millions de revenus totaux</a:t>
            </a:r>
            <a:endParaRPr lang="fr-CA" sz="3200" dirty="0">
              <a:ea typeface="Calibri"/>
              <a:cs typeface="Calibri"/>
            </a:endParaRPr>
          </a:p>
          <a:p>
            <a:pPr marL="285750" indent="-285750">
              <a:buFont typeface="Arial" panose="020B0604020202020204" pitchFamily="34" charset="0"/>
              <a:buChar char="•"/>
            </a:pPr>
            <a:r>
              <a:rPr lang="fr-CA" sz="3200" dirty="0"/>
              <a:t>13 % des revenus agricoles de la MRC</a:t>
            </a:r>
          </a:p>
          <a:p>
            <a:pPr marL="285750" indent="-285750">
              <a:buFont typeface="Arial" panose="020B0604020202020204" pitchFamily="34" charset="0"/>
              <a:buChar char="•"/>
            </a:pPr>
            <a:r>
              <a:rPr lang="fr-CA" sz="3200" dirty="0"/>
              <a:t>Recul de 36 % du cheptel depuis 2013</a:t>
            </a:r>
          </a:p>
          <a:p>
            <a:pPr marL="285750" indent="-285750">
              <a:buFont typeface="Arial" panose="020B0604020202020204" pitchFamily="34" charset="0"/>
              <a:buChar char="•"/>
            </a:pPr>
            <a:r>
              <a:rPr lang="fr-CA" sz="3200" dirty="0"/>
              <a:t>Secteur qui voit une forte consolidation au niveau nord-américain</a:t>
            </a:r>
          </a:p>
          <a:p>
            <a:pPr marL="285750" indent="-285750">
              <a:buFont typeface="Arial" panose="020B0604020202020204" pitchFamily="34" charset="0"/>
              <a:buChar char="•"/>
            </a:pPr>
            <a:r>
              <a:rPr lang="fr-CA" sz="3200" dirty="0"/>
              <a:t>Enjeux de l’abattage</a:t>
            </a:r>
          </a:p>
        </p:txBody>
      </p:sp>
      <p:pic>
        <p:nvPicPr>
          <p:cNvPr id="5" name="Image 4">
            <a:extLst>
              <a:ext uri="{FF2B5EF4-FFF2-40B4-BE49-F238E27FC236}">
                <a16:creationId xmlns:a16="http://schemas.microsoft.com/office/drawing/2014/main" id="{13839565-7611-B375-EE8F-A9ECE1F46B24}"/>
              </a:ext>
            </a:extLst>
          </p:cNvPr>
          <p:cNvPicPr>
            <a:picLocks noChangeAspect="1"/>
          </p:cNvPicPr>
          <p:nvPr/>
        </p:nvPicPr>
        <p:blipFill>
          <a:blip r:embed="rId2"/>
          <a:stretch>
            <a:fillRect/>
          </a:stretch>
        </p:blipFill>
        <p:spPr>
          <a:xfrm>
            <a:off x="8507259" y="1945245"/>
            <a:ext cx="3208298" cy="3947502"/>
          </a:xfrm>
          <a:prstGeom prst="rect">
            <a:avLst/>
          </a:prstGeom>
        </p:spPr>
      </p:pic>
    </p:spTree>
    <p:extLst>
      <p:ext uri="{BB962C8B-B14F-4D97-AF65-F5344CB8AC3E}">
        <p14:creationId xmlns:p14="http://schemas.microsoft.com/office/powerpoint/2010/main" val="1891559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7A2D22-A95F-504C-5FEE-2A68811E30EF}"/>
              </a:ext>
            </a:extLst>
          </p:cNvPr>
          <p:cNvSpPr/>
          <p:nvPr/>
        </p:nvSpPr>
        <p:spPr>
          <a:xfrm>
            <a:off x="747251" y="727956"/>
            <a:ext cx="9438967" cy="1063567"/>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50"/>
              </a:spcBef>
              <a:spcAft>
                <a:spcPts val="50"/>
              </a:spcAft>
            </a:pPr>
            <a:r>
              <a:rPr lang="en-US" sz="4000" b="1" dirty="0" err="1">
                <a:solidFill>
                  <a:srgbClr val="223E53"/>
                </a:solidFill>
                <a:latin typeface="Avenir Heavy" panose="02000503020000020003" pitchFamily="2" charset="0"/>
              </a:rPr>
              <a:t>Secteur</a:t>
            </a:r>
            <a:r>
              <a:rPr lang="en-US" sz="4000" b="1" dirty="0">
                <a:solidFill>
                  <a:srgbClr val="223E53"/>
                </a:solidFill>
                <a:latin typeface="Avenir Heavy" panose="02000503020000020003" pitchFamily="2" charset="0"/>
              </a:rPr>
              <a:t> </a:t>
            </a:r>
            <a:r>
              <a:rPr lang="en-US" sz="4000" b="1" dirty="0" err="1">
                <a:solidFill>
                  <a:srgbClr val="223E53"/>
                </a:solidFill>
                <a:latin typeface="Avenir Heavy" panose="02000503020000020003" pitchFamily="2" charset="0"/>
              </a:rPr>
              <a:t>laitier</a:t>
            </a:r>
            <a:endParaRPr lang="en-US" sz="4000" b="1" dirty="0">
              <a:solidFill>
                <a:srgbClr val="223E53"/>
              </a:solidFill>
              <a:latin typeface="Avenir Heavy" panose="02000503020000020003" pitchFamily="2" charset="0"/>
            </a:endParaRPr>
          </a:p>
        </p:txBody>
      </p:sp>
      <p:sp>
        <p:nvSpPr>
          <p:cNvPr id="6" name="ZoneTexte 5">
            <a:extLst>
              <a:ext uri="{FF2B5EF4-FFF2-40B4-BE49-F238E27FC236}">
                <a16:creationId xmlns:a16="http://schemas.microsoft.com/office/drawing/2014/main" id="{A9AB2A12-C54F-9558-1D8D-8C304370ACBD}"/>
              </a:ext>
            </a:extLst>
          </p:cNvPr>
          <p:cNvSpPr txBox="1"/>
          <p:nvPr/>
        </p:nvSpPr>
        <p:spPr>
          <a:xfrm>
            <a:off x="954157" y="2004734"/>
            <a:ext cx="6758608" cy="498598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fr-CA" sz="2400" dirty="0"/>
              <a:t>7 % des entreprises du territoire</a:t>
            </a:r>
          </a:p>
          <a:p>
            <a:pPr marL="285750" indent="-285750">
              <a:buFont typeface="Arial" panose="020B0604020202020204" pitchFamily="34" charset="0"/>
              <a:buChar char="•"/>
            </a:pPr>
            <a:r>
              <a:rPr lang="fr-CA" sz="2400" dirty="0"/>
              <a:t>15 entreprises déclarantes en 2020 ( contre 33 en 2013)</a:t>
            </a:r>
          </a:p>
          <a:p>
            <a:pPr marL="285750" indent="-285750">
              <a:buFont typeface="Arial" panose="020B0604020202020204" pitchFamily="34" charset="0"/>
              <a:buChar char="•"/>
            </a:pPr>
            <a:r>
              <a:rPr lang="fr-CA" sz="2400" dirty="0"/>
              <a:t>35% des revenus agricoles de la MRC</a:t>
            </a:r>
          </a:p>
          <a:p>
            <a:pPr marL="285750" indent="-285750">
              <a:buFont typeface="Arial" panose="020B0604020202020204" pitchFamily="34" charset="0"/>
              <a:buChar char="•"/>
            </a:pPr>
            <a:r>
              <a:rPr lang="fr-CA" sz="2400" dirty="0"/>
              <a:t>Les producteurs produisent 20 000 Hectolitres de moins qu’en 2013</a:t>
            </a:r>
          </a:p>
          <a:p>
            <a:pPr marL="285750" indent="-285750">
              <a:buFont typeface="Arial" panose="020B0604020202020204" pitchFamily="34" charset="0"/>
              <a:buChar char="•"/>
            </a:pPr>
            <a:r>
              <a:rPr lang="fr-CA" sz="2400" dirty="0"/>
              <a:t>En processus pour évaluer l’impact de la laiterie de l’Outaouais sur la durabilité du système laitier de la MRC</a:t>
            </a:r>
          </a:p>
          <a:p>
            <a:pPr marL="285750" indent="-285750">
              <a:buFont typeface="Arial" panose="020B0604020202020204" pitchFamily="34" charset="0"/>
              <a:buChar char="•"/>
            </a:pPr>
            <a:r>
              <a:rPr lang="fr-CA" sz="2400" dirty="0"/>
              <a:t>Enjeux liés à la protection de la gestion de l’offre et la biosécurité (grippe aviaire) </a:t>
            </a:r>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endParaRPr lang="fr-CA" dirty="0"/>
          </a:p>
          <a:p>
            <a:endParaRPr lang="fr-CA" dirty="0"/>
          </a:p>
        </p:txBody>
      </p:sp>
    </p:spTree>
    <p:extLst>
      <p:ext uri="{BB962C8B-B14F-4D97-AF65-F5344CB8AC3E}">
        <p14:creationId xmlns:p14="http://schemas.microsoft.com/office/powerpoint/2010/main" val="1585792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7A2D22-A95F-504C-5FEE-2A68811E30EF}"/>
              </a:ext>
            </a:extLst>
          </p:cNvPr>
          <p:cNvSpPr/>
          <p:nvPr/>
        </p:nvSpPr>
        <p:spPr>
          <a:xfrm>
            <a:off x="747251" y="727956"/>
            <a:ext cx="9438967" cy="1063567"/>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50"/>
              </a:spcBef>
              <a:spcAft>
                <a:spcPts val="50"/>
              </a:spcAft>
            </a:pPr>
            <a:r>
              <a:rPr lang="en-US" sz="4000" b="1" dirty="0">
                <a:solidFill>
                  <a:srgbClr val="223E53"/>
                </a:solidFill>
                <a:latin typeface="Avenir Heavy" panose="02000503020000020003" pitchFamily="2" charset="0"/>
              </a:rPr>
              <a:t>Production ovine</a:t>
            </a:r>
          </a:p>
        </p:txBody>
      </p:sp>
      <p:sp>
        <p:nvSpPr>
          <p:cNvPr id="4" name="ZoneTexte 3">
            <a:extLst>
              <a:ext uri="{FF2B5EF4-FFF2-40B4-BE49-F238E27FC236}">
                <a16:creationId xmlns:a16="http://schemas.microsoft.com/office/drawing/2014/main" id="{E10EDA13-97C1-EAF0-322E-15226C30907B}"/>
              </a:ext>
            </a:extLst>
          </p:cNvPr>
          <p:cNvSpPr txBox="1"/>
          <p:nvPr/>
        </p:nvSpPr>
        <p:spPr>
          <a:xfrm>
            <a:off x="1008993" y="2207172"/>
            <a:ext cx="10562897" cy="4031873"/>
          </a:xfrm>
          <a:prstGeom prst="rect">
            <a:avLst/>
          </a:prstGeom>
          <a:noFill/>
        </p:spPr>
        <p:txBody>
          <a:bodyPr wrap="square" rtlCol="0">
            <a:spAutoFit/>
          </a:bodyPr>
          <a:lstStyle/>
          <a:p>
            <a:pPr marL="285750" indent="-285750">
              <a:buFont typeface="Arial" panose="020B0604020202020204" pitchFamily="34" charset="0"/>
              <a:buChar char="•"/>
            </a:pPr>
            <a:r>
              <a:rPr lang="fr-CA" sz="3200" dirty="0"/>
              <a:t>6 % des entreprises du territoire</a:t>
            </a:r>
          </a:p>
          <a:p>
            <a:pPr marL="285750" indent="-285750">
              <a:buFont typeface="Arial" panose="020B0604020202020204" pitchFamily="34" charset="0"/>
              <a:buChar char="•"/>
            </a:pPr>
            <a:r>
              <a:rPr lang="fr-CA" sz="3200" dirty="0"/>
              <a:t>2% des revenus agricoles</a:t>
            </a:r>
          </a:p>
          <a:p>
            <a:pPr marL="285750" indent="-285750">
              <a:buFont typeface="Arial" panose="020B0604020202020204" pitchFamily="34" charset="0"/>
              <a:buChar char="•"/>
            </a:pPr>
            <a:r>
              <a:rPr lang="fr-CA" sz="3200" dirty="0"/>
              <a:t>13 entreprises déclarantes en 2020 (contre 9 entreprises en 2013)</a:t>
            </a:r>
          </a:p>
          <a:p>
            <a:pPr marL="285750" indent="-285750">
              <a:buFont typeface="Arial" panose="020B0604020202020204" pitchFamily="34" charset="0"/>
              <a:buChar char="•"/>
            </a:pPr>
            <a:r>
              <a:rPr lang="fr-CA" sz="3200" dirty="0"/>
              <a:t>Baisse du cheptel de 1283 à 1128 entre 2013 et 2021</a:t>
            </a:r>
          </a:p>
          <a:p>
            <a:pPr marL="285750" indent="-285750">
              <a:buFont typeface="Arial" panose="020B0604020202020204" pitchFamily="34" charset="0"/>
              <a:buChar char="•"/>
            </a:pPr>
            <a:r>
              <a:rPr lang="fr-CA" sz="3200" dirty="0"/>
              <a:t>On observe de nouvelles entreprises en démarrage </a:t>
            </a:r>
          </a:p>
          <a:p>
            <a:pPr marL="285750" indent="-285750">
              <a:buFont typeface="Arial" panose="020B0604020202020204" pitchFamily="34" charset="0"/>
              <a:buChar char="•"/>
            </a:pPr>
            <a:r>
              <a:rPr lang="fr-CA" sz="3200" dirty="0"/>
              <a:t>Projet québécois pour le retour de la laine (ESG ESM, Conseil canadien de la laine et </a:t>
            </a:r>
            <a:r>
              <a:rPr lang="fr-CA" sz="3200" dirty="0" err="1"/>
              <a:t>Fibershed</a:t>
            </a:r>
            <a:r>
              <a:rPr lang="fr-CA" sz="3200" dirty="0"/>
              <a:t> Québec)</a:t>
            </a:r>
          </a:p>
        </p:txBody>
      </p:sp>
    </p:spTree>
    <p:extLst>
      <p:ext uri="{BB962C8B-B14F-4D97-AF65-F5344CB8AC3E}">
        <p14:creationId xmlns:p14="http://schemas.microsoft.com/office/powerpoint/2010/main" val="3125447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7A2D22-A95F-504C-5FEE-2A68811E30EF}"/>
              </a:ext>
            </a:extLst>
          </p:cNvPr>
          <p:cNvSpPr/>
          <p:nvPr/>
        </p:nvSpPr>
        <p:spPr>
          <a:xfrm>
            <a:off x="747251" y="727956"/>
            <a:ext cx="9438967" cy="1063567"/>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50"/>
              </a:spcBef>
              <a:spcAft>
                <a:spcPts val="50"/>
              </a:spcAft>
            </a:pPr>
            <a:r>
              <a:rPr lang="en-US" sz="4000" b="1" dirty="0">
                <a:solidFill>
                  <a:srgbClr val="223E53"/>
                </a:solidFill>
                <a:latin typeface="Avenir Heavy" panose="02000503020000020003" pitchFamily="2" charset="0"/>
              </a:rPr>
              <a:t>Production de volaille</a:t>
            </a:r>
          </a:p>
        </p:txBody>
      </p:sp>
      <p:sp>
        <p:nvSpPr>
          <p:cNvPr id="4" name="ZoneTexte 3">
            <a:extLst>
              <a:ext uri="{FF2B5EF4-FFF2-40B4-BE49-F238E27FC236}">
                <a16:creationId xmlns:a16="http://schemas.microsoft.com/office/drawing/2014/main" id="{E10EDA13-97C1-EAF0-322E-15226C30907B}"/>
              </a:ext>
            </a:extLst>
          </p:cNvPr>
          <p:cNvSpPr txBox="1"/>
          <p:nvPr/>
        </p:nvSpPr>
        <p:spPr>
          <a:xfrm>
            <a:off x="1008993" y="2207172"/>
            <a:ext cx="10562897" cy="3046988"/>
          </a:xfrm>
          <a:prstGeom prst="rect">
            <a:avLst/>
          </a:prstGeom>
          <a:noFill/>
        </p:spPr>
        <p:txBody>
          <a:bodyPr wrap="square" rtlCol="0">
            <a:spAutoFit/>
          </a:bodyPr>
          <a:lstStyle/>
          <a:p>
            <a:pPr marL="285750" indent="-285750">
              <a:buFont typeface="Arial" panose="020B0604020202020204" pitchFamily="34" charset="0"/>
              <a:buChar char="•"/>
            </a:pPr>
            <a:r>
              <a:rPr lang="fr-CA" sz="3200" dirty="0"/>
              <a:t>14 % des entreprises du territoire</a:t>
            </a:r>
          </a:p>
          <a:p>
            <a:pPr marL="285750" indent="-285750">
              <a:buFont typeface="Arial" panose="020B0604020202020204" pitchFamily="34" charset="0"/>
              <a:buChar char="•"/>
            </a:pPr>
            <a:r>
              <a:rPr lang="fr-CA" sz="3200" dirty="0"/>
              <a:t>5,3% des revenus agricoles</a:t>
            </a:r>
          </a:p>
          <a:p>
            <a:pPr marL="285750" indent="-285750">
              <a:buFont typeface="Arial" panose="020B0604020202020204" pitchFamily="34" charset="0"/>
              <a:buChar char="•"/>
            </a:pPr>
            <a:r>
              <a:rPr lang="fr-CA" sz="3200" dirty="0"/>
              <a:t>1,5M$</a:t>
            </a:r>
          </a:p>
          <a:p>
            <a:pPr marL="285750" indent="-285750">
              <a:buFont typeface="Arial" panose="020B0604020202020204" pitchFamily="34" charset="0"/>
              <a:buChar char="•"/>
            </a:pPr>
            <a:r>
              <a:rPr lang="fr-CA" sz="3200" dirty="0"/>
              <a:t>On observe de nouvelles entreprises en démarrage</a:t>
            </a:r>
          </a:p>
          <a:p>
            <a:pPr marL="285750" indent="-285750">
              <a:buFont typeface="Arial" panose="020B0604020202020204" pitchFamily="34" charset="0"/>
              <a:buChar char="•"/>
            </a:pPr>
            <a:r>
              <a:rPr lang="fr-CA" sz="3200" dirty="0"/>
              <a:t>Beaucoup de petits cheptels ne sont pas inclus</a:t>
            </a:r>
          </a:p>
          <a:p>
            <a:pPr marL="285750" indent="-285750">
              <a:buFont typeface="Arial" panose="020B0604020202020204" pitchFamily="34" charset="0"/>
              <a:buChar char="•"/>
            </a:pPr>
            <a:r>
              <a:rPr lang="fr-CA" sz="3200" dirty="0"/>
              <a:t>Enjeux de la gestion de l’offre et de la biosécurité</a:t>
            </a:r>
          </a:p>
        </p:txBody>
      </p:sp>
    </p:spTree>
    <p:extLst>
      <p:ext uri="{BB962C8B-B14F-4D97-AF65-F5344CB8AC3E}">
        <p14:creationId xmlns:p14="http://schemas.microsoft.com/office/powerpoint/2010/main" val="1298204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7A2D22-A95F-504C-5FEE-2A68811E30EF}"/>
              </a:ext>
            </a:extLst>
          </p:cNvPr>
          <p:cNvSpPr/>
          <p:nvPr/>
        </p:nvSpPr>
        <p:spPr>
          <a:xfrm>
            <a:off x="747251" y="727956"/>
            <a:ext cx="9438967" cy="1063567"/>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50"/>
              </a:spcBef>
              <a:spcAft>
                <a:spcPts val="50"/>
              </a:spcAft>
            </a:pPr>
            <a:r>
              <a:rPr lang="en-US" sz="4000" b="1" dirty="0">
                <a:solidFill>
                  <a:srgbClr val="223E53"/>
                </a:solidFill>
                <a:latin typeface="Avenir Heavy" panose="02000503020000020003" pitchFamily="2" charset="0"/>
              </a:rPr>
              <a:t>Production de </a:t>
            </a:r>
            <a:r>
              <a:rPr lang="en-US" sz="4000" b="1" dirty="0" err="1">
                <a:solidFill>
                  <a:srgbClr val="223E53"/>
                </a:solidFill>
                <a:latin typeface="Avenir Heavy" panose="02000503020000020003" pitchFamily="2" charset="0"/>
              </a:rPr>
              <a:t>porc</a:t>
            </a:r>
            <a:endParaRPr lang="en-US" sz="4000" b="1" dirty="0">
              <a:solidFill>
                <a:srgbClr val="223E53"/>
              </a:solidFill>
              <a:latin typeface="Avenir Heavy" panose="02000503020000020003" pitchFamily="2" charset="0"/>
            </a:endParaRPr>
          </a:p>
        </p:txBody>
      </p:sp>
      <p:sp>
        <p:nvSpPr>
          <p:cNvPr id="4" name="ZoneTexte 3">
            <a:extLst>
              <a:ext uri="{FF2B5EF4-FFF2-40B4-BE49-F238E27FC236}">
                <a16:creationId xmlns:a16="http://schemas.microsoft.com/office/drawing/2014/main" id="{E10EDA13-97C1-EAF0-322E-15226C30907B}"/>
              </a:ext>
            </a:extLst>
          </p:cNvPr>
          <p:cNvSpPr txBox="1"/>
          <p:nvPr/>
        </p:nvSpPr>
        <p:spPr>
          <a:xfrm>
            <a:off x="1008993" y="2207172"/>
            <a:ext cx="10562897" cy="353943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fr-CA" sz="3200" dirty="0"/>
              <a:t>5,4 % des entreprises du territoire</a:t>
            </a:r>
          </a:p>
          <a:p>
            <a:pPr marL="285750" indent="-285750">
              <a:buFont typeface="Arial" panose="020B0604020202020204" pitchFamily="34" charset="0"/>
              <a:buChar char="•"/>
            </a:pPr>
            <a:r>
              <a:rPr lang="fr-CA" sz="3200" dirty="0"/>
              <a:t>2,3% des revenus agricoles</a:t>
            </a:r>
          </a:p>
          <a:p>
            <a:pPr marL="285750" indent="-285750">
              <a:buFont typeface="Arial" panose="020B0604020202020204" pitchFamily="34" charset="0"/>
              <a:buChar char="•"/>
            </a:pPr>
            <a:r>
              <a:rPr lang="fr-CA" sz="3200" dirty="0"/>
              <a:t>645 000 $</a:t>
            </a:r>
            <a:endParaRPr lang="fr-CA" sz="3200" dirty="0">
              <a:ea typeface="Calibri"/>
              <a:cs typeface="Calibri"/>
            </a:endParaRPr>
          </a:p>
          <a:p>
            <a:pPr marL="285750" indent="-285750">
              <a:buFont typeface="Arial" panose="020B0604020202020204" pitchFamily="34" charset="0"/>
              <a:buChar char="•"/>
            </a:pPr>
            <a:r>
              <a:rPr lang="fr-CA" sz="3200" dirty="0"/>
              <a:t>Une entreprise qui se démarque au niveau de la reproduction et de la génétique</a:t>
            </a:r>
          </a:p>
          <a:p>
            <a:pPr marL="285750" indent="-285750">
              <a:buFont typeface="Arial" panose="020B0604020202020204" pitchFamily="34" charset="0"/>
              <a:buChar char="•"/>
            </a:pPr>
            <a:r>
              <a:rPr lang="fr-CA" sz="3200" dirty="0"/>
              <a:t>On observe plusieurs nouvelles entreprises avec des petits cheptels en démarrage </a:t>
            </a:r>
          </a:p>
        </p:txBody>
      </p:sp>
    </p:spTree>
    <p:extLst>
      <p:ext uri="{BB962C8B-B14F-4D97-AF65-F5344CB8AC3E}">
        <p14:creationId xmlns:p14="http://schemas.microsoft.com/office/powerpoint/2010/main" val="1357841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7A2D22-A95F-504C-5FEE-2A68811E30EF}"/>
              </a:ext>
            </a:extLst>
          </p:cNvPr>
          <p:cNvSpPr/>
          <p:nvPr/>
        </p:nvSpPr>
        <p:spPr>
          <a:xfrm>
            <a:off x="747251" y="727956"/>
            <a:ext cx="9438967" cy="1063567"/>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50"/>
              </a:spcBef>
              <a:spcAft>
                <a:spcPts val="50"/>
              </a:spcAft>
            </a:pPr>
            <a:r>
              <a:rPr lang="en-US" sz="4000" b="1" dirty="0">
                <a:solidFill>
                  <a:srgbClr val="223E53"/>
                </a:solidFill>
                <a:latin typeface="Avenir Heavy" panose="02000503020000020003" pitchFamily="2" charset="0"/>
              </a:rPr>
              <a:t>Mots de </a:t>
            </a:r>
            <a:r>
              <a:rPr lang="en-US" sz="4000" b="1" dirty="0" err="1">
                <a:solidFill>
                  <a:srgbClr val="223E53"/>
                </a:solidFill>
                <a:latin typeface="Avenir Heavy" panose="02000503020000020003" pitchFamily="2" charset="0"/>
              </a:rPr>
              <a:t>bienvenue</a:t>
            </a:r>
            <a:endParaRPr lang="en-US" sz="4000" b="1" dirty="0">
              <a:solidFill>
                <a:srgbClr val="223E53"/>
              </a:solidFill>
              <a:latin typeface="Avenir Heavy" panose="02000503020000020003" pitchFamily="2" charset="0"/>
            </a:endParaRPr>
          </a:p>
        </p:txBody>
      </p:sp>
      <p:sp>
        <p:nvSpPr>
          <p:cNvPr id="9" name="ZoneTexte 8">
            <a:extLst>
              <a:ext uri="{FF2B5EF4-FFF2-40B4-BE49-F238E27FC236}">
                <a16:creationId xmlns:a16="http://schemas.microsoft.com/office/drawing/2014/main" id="{D254D4DB-9E95-655D-B84E-57A073898757}"/>
              </a:ext>
            </a:extLst>
          </p:cNvPr>
          <p:cNvSpPr txBox="1"/>
          <p:nvPr/>
        </p:nvSpPr>
        <p:spPr>
          <a:xfrm>
            <a:off x="481781" y="2418735"/>
            <a:ext cx="11080954" cy="4524315"/>
          </a:xfrm>
          <a:prstGeom prst="rect">
            <a:avLst/>
          </a:prstGeom>
          <a:noFill/>
        </p:spPr>
        <p:txBody>
          <a:bodyPr wrap="square" lIns="91440" tIns="45720" rIns="91440" bIns="45720" rtlCol="0" anchor="t">
            <a:spAutoFit/>
          </a:bodyPr>
          <a:lstStyle/>
          <a:p>
            <a:pPr marL="571500" indent="-571500">
              <a:buFont typeface="Arial" panose="020B0604020202020204" pitchFamily="34" charset="0"/>
              <a:buChar char="•"/>
            </a:pPr>
            <a:r>
              <a:rPr lang="fr-CA" sz="3600" dirty="0"/>
              <a:t>Ministre de l’Agriculture : André </a:t>
            </a:r>
            <a:r>
              <a:rPr lang="fr-CA" sz="3600" dirty="0" err="1"/>
              <a:t>Lamontagne</a:t>
            </a:r>
            <a:r>
              <a:rPr lang="fr-CA" sz="3600" dirty="0"/>
              <a:t> </a:t>
            </a:r>
            <a:r>
              <a:rPr lang="fr-CA" sz="3600" dirty="0">
                <a:hlinkClick r:id="rId2" action="ppaction://hlinkfile"/>
              </a:rPr>
              <a:t>(vidéo) </a:t>
            </a:r>
          </a:p>
          <a:p>
            <a:pPr marL="571500" indent="-571500">
              <a:buFont typeface="Arial" panose="020B0604020202020204" pitchFamily="34" charset="0"/>
              <a:buChar char="•"/>
            </a:pPr>
            <a:r>
              <a:rPr lang="fr-CA" sz="3600" dirty="0"/>
              <a:t>Préfet de la MRC Papineau : Benoît Lauzon</a:t>
            </a:r>
          </a:p>
          <a:p>
            <a:pPr marL="571500" indent="-571500">
              <a:buFont typeface="Arial" panose="020B0604020202020204" pitchFamily="34" charset="0"/>
              <a:buChar char="•"/>
            </a:pPr>
            <a:r>
              <a:rPr lang="fr-CA" sz="3600" dirty="0"/>
              <a:t>Maire de Val-des-Bois : Roland Montpetit</a:t>
            </a:r>
          </a:p>
          <a:p>
            <a:pPr marL="571500" indent="-571500">
              <a:buFont typeface="Arial" panose="020B0604020202020204" pitchFamily="34" charset="0"/>
              <a:buChar char="•"/>
            </a:pPr>
            <a:r>
              <a:rPr lang="fr-CA" sz="3600" dirty="0"/>
              <a:t>Président de la </a:t>
            </a:r>
            <a:r>
              <a:rPr lang="fr-CA" sz="3600" dirty="0" err="1"/>
              <a:t>féd</a:t>
            </a:r>
            <a:r>
              <a:rPr lang="fr-CA" sz="3600" dirty="0"/>
              <a:t>. locale de l’UPA – Claude Lefebvre</a:t>
            </a:r>
          </a:p>
          <a:p>
            <a:pPr marL="571500" indent="-571500">
              <a:buFont typeface="Arial" panose="020B0604020202020204" pitchFamily="34" charset="0"/>
              <a:buChar char="•"/>
            </a:pPr>
            <a:r>
              <a:rPr lang="fr-CA" sz="3600" dirty="0"/>
              <a:t>Président du Comité Agro MRC: François Clermont </a:t>
            </a:r>
          </a:p>
          <a:p>
            <a:pPr marL="571500" indent="-571500">
              <a:buFont typeface="Arial" panose="020B0604020202020204" pitchFamily="34" charset="0"/>
              <a:buChar char="•"/>
            </a:pPr>
            <a:r>
              <a:rPr lang="fr-CA" sz="3600" dirty="0"/>
              <a:t>Samuel Comtois –  </a:t>
            </a:r>
            <a:r>
              <a:rPr lang="fr-CA" sz="3600" dirty="0" err="1"/>
              <a:t>co</a:t>
            </a:r>
            <a:r>
              <a:rPr lang="fr-CA" sz="3600" dirty="0"/>
              <a:t>-animateur</a:t>
            </a:r>
          </a:p>
          <a:p>
            <a:pPr marL="571500" indent="-571500">
              <a:buFont typeface="Arial" panose="020B0604020202020204" pitchFamily="34" charset="0"/>
              <a:buChar char="•"/>
            </a:pPr>
            <a:endParaRPr lang="fr-CA" sz="3600" dirty="0"/>
          </a:p>
          <a:p>
            <a:endParaRPr lang="fr-CA" sz="3600" dirty="0"/>
          </a:p>
        </p:txBody>
      </p:sp>
    </p:spTree>
    <p:extLst>
      <p:ext uri="{BB962C8B-B14F-4D97-AF65-F5344CB8AC3E}">
        <p14:creationId xmlns:p14="http://schemas.microsoft.com/office/powerpoint/2010/main" val="2296225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7A2D22-A95F-504C-5FEE-2A68811E30EF}"/>
              </a:ext>
            </a:extLst>
          </p:cNvPr>
          <p:cNvSpPr/>
          <p:nvPr/>
        </p:nvSpPr>
        <p:spPr>
          <a:xfrm>
            <a:off x="747251" y="727956"/>
            <a:ext cx="9438967" cy="1063567"/>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50"/>
              </a:spcBef>
              <a:spcAft>
                <a:spcPts val="50"/>
              </a:spcAft>
            </a:pPr>
            <a:r>
              <a:rPr lang="en-US" sz="4000" b="1" dirty="0" err="1">
                <a:solidFill>
                  <a:srgbClr val="223E53"/>
                </a:solidFill>
                <a:latin typeface="Avenir Heavy" panose="02000503020000020003" pitchFamily="2" charset="0"/>
              </a:rPr>
              <a:t>Autres</a:t>
            </a:r>
            <a:r>
              <a:rPr lang="en-US" sz="4000" b="1" dirty="0">
                <a:solidFill>
                  <a:srgbClr val="223E53"/>
                </a:solidFill>
                <a:latin typeface="Avenir Heavy" panose="02000503020000020003" pitchFamily="2" charset="0"/>
              </a:rPr>
              <a:t> productions </a:t>
            </a:r>
            <a:r>
              <a:rPr lang="en-US" sz="4000" b="1" dirty="0" err="1">
                <a:solidFill>
                  <a:srgbClr val="223E53"/>
                </a:solidFill>
                <a:latin typeface="Avenir Heavy" panose="02000503020000020003" pitchFamily="2" charset="0"/>
              </a:rPr>
              <a:t>animales</a:t>
            </a:r>
            <a:endParaRPr lang="en-US" sz="4000" b="1" dirty="0">
              <a:solidFill>
                <a:srgbClr val="223E53"/>
              </a:solidFill>
              <a:latin typeface="Avenir Heavy" panose="02000503020000020003" pitchFamily="2" charset="0"/>
            </a:endParaRPr>
          </a:p>
          <a:p>
            <a:pPr>
              <a:lnSpc>
                <a:spcPct val="90000"/>
              </a:lnSpc>
              <a:spcBef>
                <a:spcPts val="50"/>
              </a:spcBef>
              <a:spcAft>
                <a:spcPts val="50"/>
              </a:spcAft>
            </a:pPr>
            <a:r>
              <a:rPr lang="en-US" sz="4000" b="1" dirty="0">
                <a:solidFill>
                  <a:srgbClr val="223E53"/>
                </a:solidFill>
                <a:latin typeface="Avenir Heavy" panose="02000503020000020003" pitchFamily="2" charset="0"/>
              </a:rPr>
              <a:t>(</a:t>
            </a:r>
            <a:r>
              <a:rPr lang="en-US" sz="4000" b="1" dirty="0" err="1">
                <a:solidFill>
                  <a:srgbClr val="223E53"/>
                </a:solidFill>
                <a:latin typeface="Avenir Heavy" panose="02000503020000020003" pitchFamily="2" charset="0"/>
              </a:rPr>
              <a:t>cervidés</a:t>
            </a:r>
            <a:r>
              <a:rPr lang="en-US" sz="4000" b="1" dirty="0">
                <a:solidFill>
                  <a:srgbClr val="223E53"/>
                </a:solidFill>
                <a:latin typeface="Avenir Heavy" panose="02000503020000020003" pitchFamily="2" charset="0"/>
              </a:rPr>
              <a:t>, </a:t>
            </a:r>
            <a:r>
              <a:rPr lang="en-US" sz="4000" b="1" dirty="0" err="1">
                <a:solidFill>
                  <a:srgbClr val="223E53"/>
                </a:solidFill>
                <a:latin typeface="Avenir Heavy" panose="02000503020000020003" pitchFamily="2" charset="0"/>
              </a:rPr>
              <a:t>bisons</a:t>
            </a:r>
            <a:r>
              <a:rPr lang="en-US" sz="4000" b="1" dirty="0">
                <a:solidFill>
                  <a:srgbClr val="223E53"/>
                </a:solidFill>
                <a:latin typeface="Avenir Heavy" panose="02000503020000020003" pitchFamily="2" charset="0"/>
              </a:rPr>
              <a:t>, </a:t>
            </a:r>
            <a:r>
              <a:rPr lang="en-US" sz="4000" b="1" dirty="0" err="1">
                <a:solidFill>
                  <a:srgbClr val="223E53"/>
                </a:solidFill>
                <a:latin typeface="Avenir Heavy" panose="02000503020000020003" pitchFamily="2" charset="0"/>
              </a:rPr>
              <a:t>sangliers</a:t>
            </a:r>
            <a:r>
              <a:rPr lang="en-US" sz="4000" b="1" dirty="0">
                <a:solidFill>
                  <a:srgbClr val="223E53"/>
                </a:solidFill>
                <a:latin typeface="Avenir Heavy" panose="02000503020000020003" pitchFamily="2" charset="0"/>
              </a:rPr>
              <a:t>, </a:t>
            </a:r>
            <a:r>
              <a:rPr lang="en-US" sz="4000" b="1" dirty="0" err="1">
                <a:solidFill>
                  <a:srgbClr val="223E53"/>
                </a:solidFill>
                <a:latin typeface="Avenir Heavy" panose="02000503020000020003" pitchFamily="2" charset="0"/>
              </a:rPr>
              <a:t>lapins</a:t>
            </a:r>
            <a:r>
              <a:rPr lang="en-US" sz="4000" b="1" dirty="0">
                <a:solidFill>
                  <a:srgbClr val="223E53"/>
                </a:solidFill>
                <a:latin typeface="Avenir Heavy" panose="02000503020000020003" pitchFamily="2" charset="0"/>
              </a:rPr>
              <a:t>, apiculture, </a:t>
            </a:r>
            <a:r>
              <a:rPr lang="en-US" sz="4000" b="1" dirty="0" err="1">
                <a:solidFill>
                  <a:srgbClr val="223E53"/>
                </a:solidFill>
                <a:latin typeface="Avenir Heavy" panose="02000503020000020003" pitchFamily="2" charset="0"/>
              </a:rPr>
              <a:t>etc</a:t>
            </a:r>
            <a:r>
              <a:rPr lang="en-US" sz="4000" b="1" dirty="0">
                <a:solidFill>
                  <a:srgbClr val="223E53"/>
                </a:solidFill>
                <a:latin typeface="Avenir Heavy" panose="02000503020000020003" pitchFamily="2" charset="0"/>
              </a:rPr>
              <a:t>)</a:t>
            </a:r>
          </a:p>
        </p:txBody>
      </p:sp>
      <p:sp>
        <p:nvSpPr>
          <p:cNvPr id="4" name="ZoneTexte 3">
            <a:extLst>
              <a:ext uri="{FF2B5EF4-FFF2-40B4-BE49-F238E27FC236}">
                <a16:creationId xmlns:a16="http://schemas.microsoft.com/office/drawing/2014/main" id="{E10EDA13-97C1-EAF0-322E-15226C30907B}"/>
              </a:ext>
            </a:extLst>
          </p:cNvPr>
          <p:cNvSpPr txBox="1"/>
          <p:nvPr/>
        </p:nvSpPr>
        <p:spPr>
          <a:xfrm>
            <a:off x="1008993" y="2207172"/>
            <a:ext cx="10562897" cy="304698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fr-CA" sz="3200" dirty="0"/>
              <a:t>11 % des entreprises </a:t>
            </a:r>
          </a:p>
          <a:p>
            <a:pPr marL="285750" indent="-285750">
              <a:buFont typeface="Arial" panose="020B0604020202020204" pitchFamily="34" charset="0"/>
              <a:buChar char="•"/>
            </a:pPr>
            <a:r>
              <a:rPr lang="fr-CA" sz="3200" dirty="0"/>
              <a:t>8% des revenus agricoles</a:t>
            </a:r>
          </a:p>
          <a:p>
            <a:pPr marL="285750" indent="-285750">
              <a:buFont typeface="Arial" panose="020B0604020202020204" pitchFamily="34" charset="0"/>
              <a:buChar char="•"/>
            </a:pPr>
            <a:r>
              <a:rPr lang="fr-CA" sz="3200" dirty="0"/>
              <a:t>2,4 millions $</a:t>
            </a:r>
            <a:endParaRPr lang="fr-CA" sz="3200" dirty="0">
              <a:ea typeface="Calibri"/>
              <a:cs typeface="Calibri"/>
            </a:endParaRPr>
          </a:p>
          <a:p>
            <a:pPr marL="285750" indent="-285750">
              <a:buFont typeface="Arial" panose="020B0604020202020204" pitchFamily="34" charset="0"/>
              <a:buChar char="•"/>
            </a:pPr>
            <a:r>
              <a:rPr lang="fr-CA" sz="3200" dirty="0"/>
              <a:t>8 entreprises en tirent un revenu principal</a:t>
            </a:r>
          </a:p>
          <a:p>
            <a:pPr marL="285750" indent="-285750">
              <a:buFont typeface="Arial" panose="020B0604020202020204" pitchFamily="34" charset="0"/>
              <a:buChar char="•"/>
            </a:pPr>
            <a:r>
              <a:rPr lang="fr-CA" sz="3200" dirty="0"/>
              <a:t>On observe de nouvelles entreprises ou cheptels en démarrage </a:t>
            </a:r>
          </a:p>
        </p:txBody>
      </p:sp>
    </p:spTree>
    <p:extLst>
      <p:ext uri="{BB962C8B-B14F-4D97-AF65-F5344CB8AC3E}">
        <p14:creationId xmlns:p14="http://schemas.microsoft.com/office/powerpoint/2010/main" val="3255289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7A2D22-A95F-504C-5FEE-2A68811E30EF}"/>
              </a:ext>
            </a:extLst>
          </p:cNvPr>
          <p:cNvSpPr/>
          <p:nvPr/>
        </p:nvSpPr>
        <p:spPr>
          <a:xfrm>
            <a:off x="747251" y="727956"/>
            <a:ext cx="9438967" cy="1063567"/>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50"/>
              </a:spcBef>
              <a:spcAft>
                <a:spcPts val="50"/>
              </a:spcAft>
            </a:pPr>
            <a:r>
              <a:rPr lang="en-US" sz="4000" b="1" dirty="0" err="1">
                <a:solidFill>
                  <a:srgbClr val="223E53"/>
                </a:solidFill>
                <a:latin typeface="Avenir Heavy" panose="02000503020000020003" pitchFamily="2" charset="0"/>
              </a:rPr>
              <a:t>Secteur</a:t>
            </a:r>
            <a:r>
              <a:rPr lang="en-US" sz="4000" b="1" dirty="0">
                <a:solidFill>
                  <a:srgbClr val="223E53"/>
                </a:solidFill>
                <a:latin typeface="Avenir Heavy" panose="02000503020000020003" pitchFamily="2" charset="0"/>
              </a:rPr>
              <a:t> </a:t>
            </a:r>
            <a:r>
              <a:rPr lang="en-US" sz="4000" b="1" dirty="0" err="1">
                <a:solidFill>
                  <a:srgbClr val="223E53"/>
                </a:solidFill>
                <a:latin typeface="Avenir Heavy" panose="02000503020000020003" pitchFamily="2" charset="0"/>
              </a:rPr>
              <a:t>équin</a:t>
            </a:r>
            <a:endParaRPr lang="en-US" sz="4000" b="1" dirty="0">
              <a:solidFill>
                <a:srgbClr val="223E53"/>
              </a:solidFill>
              <a:latin typeface="Avenir Heavy" panose="02000503020000020003" pitchFamily="2" charset="0"/>
            </a:endParaRPr>
          </a:p>
        </p:txBody>
      </p:sp>
      <p:sp>
        <p:nvSpPr>
          <p:cNvPr id="6" name="ZoneTexte 5">
            <a:extLst>
              <a:ext uri="{FF2B5EF4-FFF2-40B4-BE49-F238E27FC236}">
                <a16:creationId xmlns:a16="http://schemas.microsoft.com/office/drawing/2014/main" id="{3E789E9D-895D-7A5A-2F93-1212C6549159}"/>
              </a:ext>
            </a:extLst>
          </p:cNvPr>
          <p:cNvSpPr txBox="1"/>
          <p:nvPr/>
        </p:nvSpPr>
        <p:spPr>
          <a:xfrm>
            <a:off x="1282262" y="2322786"/>
            <a:ext cx="9753600" cy="409342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fr-CA" sz="2800" dirty="0"/>
              <a:t>25 entreprises déclarent avoir des chevaux</a:t>
            </a:r>
          </a:p>
          <a:p>
            <a:pPr marL="285750" indent="-285750">
              <a:buFont typeface="Arial" panose="020B0604020202020204" pitchFamily="34" charset="0"/>
              <a:buChar char="•"/>
            </a:pPr>
            <a:r>
              <a:rPr lang="fr-CA" sz="2800" dirty="0"/>
              <a:t>Chiffre sous-estimé de par la nature de ces activités</a:t>
            </a:r>
          </a:p>
          <a:p>
            <a:pPr marL="285750" indent="-285750">
              <a:buFont typeface="Arial" panose="020B0604020202020204" pitchFamily="34" charset="0"/>
              <a:buChar char="•"/>
            </a:pPr>
            <a:r>
              <a:rPr lang="fr-CA" sz="2800" dirty="0"/>
              <a:t>Peu en tirent un revenu significatif</a:t>
            </a:r>
          </a:p>
          <a:p>
            <a:pPr marL="285750" indent="-285750">
              <a:buFont typeface="Arial" panose="020B0604020202020204" pitchFamily="34" charset="0"/>
              <a:buChar char="•"/>
            </a:pPr>
            <a:r>
              <a:rPr lang="fr-CA" sz="2800" dirty="0"/>
              <a:t>Leur présence a un impact sur la préservation des terres, les revenus en fourragés et le maintien de l’écosystème de soutien</a:t>
            </a:r>
            <a:endParaRPr lang="fr-CA" sz="2800" dirty="0">
              <a:ea typeface="Calibri"/>
              <a:cs typeface="Calibri"/>
            </a:endParaRPr>
          </a:p>
          <a:p>
            <a:pPr marL="285750" indent="-285750">
              <a:buFont typeface="Arial" panose="020B0604020202020204" pitchFamily="34" charset="0"/>
              <a:buChar char="•"/>
            </a:pPr>
            <a:r>
              <a:rPr lang="fr-CA" sz="2800" dirty="0"/>
              <a:t>Synergies avec le tourisme, l’agrotourisme et le patrimoine</a:t>
            </a:r>
          </a:p>
          <a:p>
            <a:pPr marL="285750" indent="-285750">
              <a:buFont typeface="Arial" panose="020B0604020202020204" pitchFamily="34" charset="0"/>
              <a:buChar char="•"/>
            </a:pPr>
            <a:r>
              <a:rPr lang="fr-CA" sz="2800" dirty="0"/>
              <a:t>Certaines activités de traction animales (foresterie, acériculture et maraichage)</a:t>
            </a:r>
            <a:endParaRPr lang="fr-CA" dirty="0"/>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endParaRPr lang="fr-CA" dirty="0"/>
          </a:p>
        </p:txBody>
      </p:sp>
    </p:spTree>
    <p:extLst>
      <p:ext uri="{BB962C8B-B14F-4D97-AF65-F5344CB8AC3E}">
        <p14:creationId xmlns:p14="http://schemas.microsoft.com/office/powerpoint/2010/main" val="201502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7A2D22-A95F-504C-5FEE-2A68811E30EF}"/>
              </a:ext>
            </a:extLst>
          </p:cNvPr>
          <p:cNvSpPr/>
          <p:nvPr/>
        </p:nvSpPr>
        <p:spPr>
          <a:xfrm>
            <a:off x="747251" y="727956"/>
            <a:ext cx="9438967" cy="1063567"/>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50"/>
              </a:spcBef>
              <a:spcAft>
                <a:spcPts val="50"/>
              </a:spcAft>
            </a:pPr>
            <a:r>
              <a:rPr lang="en-US" sz="4000" b="1" dirty="0">
                <a:solidFill>
                  <a:srgbClr val="223E53"/>
                </a:solidFill>
                <a:latin typeface="Avenir Heavy" panose="02000503020000020003" pitchFamily="2" charset="0"/>
              </a:rPr>
              <a:t>Horticulture (production </a:t>
            </a:r>
            <a:r>
              <a:rPr lang="en-US" sz="4000" b="1" dirty="0" err="1">
                <a:solidFill>
                  <a:srgbClr val="223E53"/>
                </a:solidFill>
                <a:latin typeface="Avenir Heavy" panose="02000503020000020003" pitchFamily="2" charset="0"/>
              </a:rPr>
              <a:t>végétale</a:t>
            </a:r>
            <a:r>
              <a:rPr lang="en-US" sz="4000" b="1" dirty="0">
                <a:solidFill>
                  <a:srgbClr val="223E53"/>
                </a:solidFill>
                <a:latin typeface="Avenir Heavy" panose="02000503020000020003" pitchFamily="2" charset="0"/>
              </a:rPr>
              <a:t>)</a:t>
            </a:r>
          </a:p>
        </p:txBody>
      </p:sp>
      <p:sp>
        <p:nvSpPr>
          <p:cNvPr id="3" name="ZoneTexte 2">
            <a:extLst>
              <a:ext uri="{FF2B5EF4-FFF2-40B4-BE49-F238E27FC236}">
                <a16:creationId xmlns:a16="http://schemas.microsoft.com/office/drawing/2014/main" id="{2D52B9DB-03D4-9773-42A7-47A5580FD3D3}"/>
              </a:ext>
            </a:extLst>
          </p:cNvPr>
          <p:cNvSpPr txBox="1"/>
          <p:nvPr/>
        </p:nvSpPr>
        <p:spPr>
          <a:xfrm>
            <a:off x="872359" y="2511973"/>
            <a:ext cx="10131972" cy="2831544"/>
          </a:xfrm>
          <a:prstGeom prst="rect">
            <a:avLst/>
          </a:prstGeom>
          <a:noFill/>
        </p:spPr>
        <p:txBody>
          <a:bodyPr wrap="square" rtlCol="0">
            <a:spAutoFit/>
          </a:bodyPr>
          <a:lstStyle/>
          <a:p>
            <a:pPr marL="285750" indent="-285750">
              <a:buFont typeface="Arial" panose="020B0604020202020204" pitchFamily="34" charset="0"/>
              <a:buChar char="•"/>
            </a:pPr>
            <a:r>
              <a:rPr lang="fr-CA" sz="3200" dirty="0"/>
              <a:t>Croissance de 58% depuis 2013 (de 702 à 1120 hectares)</a:t>
            </a:r>
          </a:p>
          <a:p>
            <a:pPr marL="285750" indent="-285750">
              <a:buFont typeface="Arial" panose="020B0604020202020204" pitchFamily="34" charset="0"/>
              <a:buChar char="•"/>
            </a:pPr>
            <a:r>
              <a:rPr lang="fr-CA" sz="3200" dirty="0"/>
              <a:t>Prédominance de la pomme de terre (812 hectares)</a:t>
            </a:r>
          </a:p>
          <a:p>
            <a:pPr marL="285750" indent="-285750">
              <a:buFont typeface="Arial" panose="020B0604020202020204" pitchFamily="34" charset="0"/>
              <a:buChar char="•"/>
            </a:pPr>
            <a:r>
              <a:rPr lang="fr-CA" sz="3200" dirty="0"/>
              <a:t>Production horticole – 6,2% des superficies totales</a:t>
            </a:r>
          </a:p>
          <a:p>
            <a:pPr marL="285750" indent="-285750">
              <a:buFont typeface="Arial" panose="020B0604020202020204" pitchFamily="34" charset="0"/>
              <a:buChar char="•"/>
            </a:pPr>
            <a:r>
              <a:rPr lang="fr-CA" sz="3200" dirty="0"/>
              <a:t>61% des superficies horticoles de l’Outaouais</a:t>
            </a:r>
          </a:p>
          <a:p>
            <a:pPr marL="285750" indent="-285750">
              <a:buFont typeface="Arial" panose="020B0604020202020204" pitchFamily="34" charset="0"/>
              <a:buChar char="•"/>
            </a:pPr>
            <a:r>
              <a:rPr lang="fr-CA" sz="3200" dirty="0"/>
              <a:t>38% des entreprises</a:t>
            </a:r>
          </a:p>
          <a:p>
            <a:pPr marL="285750" indent="-285750">
              <a:buFont typeface="Arial" panose="020B0604020202020204" pitchFamily="34" charset="0"/>
              <a:buChar char="•"/>
            </a:pPr>
            <a:endParaRPr lang="fr-CA" dirty="0"/>
          </a:p>
        </p:txBody>
      </p:sp>
    </p:spTree>
    <p:extLst>
      <p:ext uri="{BB962C8B-B14F-4D97-AF65-F5344CB8AC3E}">
        <p14:creationId xmlns:p14="http://schemas.microsoft.com/office/powerpoint/2010/main" val="2331821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7A2D22-A95F-504C-5FEE-2A68811E30EF}"/>
              </a:ext>
            </a:extLst>
          </p:cNvPr>
          <p:cNvSpPr/>
          <p:nvPr/>
        </p:nvSpPr>
        <p:spPr>
          <a:xfrm>
            <a:off x="747251" y="727956"/>
            <a:ext cx="9438967" cy="1063567"/>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50"/>
              </a:spcBef>
              <a:spcAft>
                <a:spcPts val="50"/>
              </a:spcAft>
            </a:pPr>
            <a:r>
              <a:rPr lang="en-US" sz="4000" b="1" dirty="0">
                <a:solidFill>
                  <a:srgbClr val="223E53"/>
                </a:solidFill>
                <a:latin typeface="Avenir Heavy" panose="02000503020000020003" pitchFamily="2" charset="0"/>
              </a:rPr>
              <a:t>Horticulture (production </a:t>
            </a:r>
            <a:r>
              <a:rPr lang="en-US" sz="4000" b="1" dirty="0" err="1">
                <a:solidFill>
                  <a:srgbClr val="223E53"/>
                </a:solidFill>
                <a:latin typeface="Avenir Heavy" panose="02000503020000020003" pitchFamily="2" charset="0"/>
              </a:rPr>
              <a:t>végétale</a:t>
            </a:r>
            <a:r>
              <a:rPr lang="en-US" sz="4000" b="1" dirty="0">
                <a:solidFill>
                  <a:srgbClr val="223E53"/>
                </a:solidFill>
                <a:latin typeface="Avenir Heavy" panose="02000503020000020003" pitchFamily="2" charset="0"/>
              </a:rPr>
              <a:t>) - 2</a:t>
            </a:r>
          </a:p>
        </p:txBody>
      </p:sp>
      <p:pic>
        <p:nvPicPr>
          <p:cNvPr id="5" name="Image 4">
            <a:extLst>
              <a:ext uri="{FF2B5EF4-FFF2-40B4-BE49-F238E27FC236}">
                <a16:creationId xmlns:a16="http://schemas.microsoft.com/office/drawing/2014/main" id="{EA325396-9D36-8CE1-E8CB-DEA15667F69F}"/>
              </a:ext>
            </a:extLst>
          </p:cNvPr>
          <p:cNvPicPr>
            <a:picLocks noChangeAspect="1"/>
          </p:cNvPicPr>
          <p:nvPr/>
        </p:nvPicPr>
        <p:blipFill>
          <a:blip r:embed="rId2"/>
          <a:stretch>
            <a:fillRect/>
          </a:stretch>
        </p:blipFill>
        <p:spPr>
          <a:xfrm>
            <a:off x="651641" y="2914042"/>
            <a:ext cx="11178835" cy="2330619"/>
          </a:xfrm>
          <a:prstGeom prst="rect">
            <a:avLst/>
          </a:prstGeom>
        </p:spPr>
      </p:pic>
      <p:pic>
        <p:nvPicPr>
          <p:cNvPr id="8" name="Image 7">
            <a:extLst>
              <a:ext uri="{FF2B5EF4-FFF2-40B4-BE49-F238E27FC236}">
                <a16:creationId xmlns:a16="http://schemas.microsoft.com/office/drawing/2014/main" id="{CBAFD1EB-5D2A-9D14-9B9A-FB5A3E7A4A60}"/>
              </a:ext>
            </a:extLst>
          </p:cNvPr>
          <p:cNvPicPr>
            <a:picLocks noChangeAspect="1"/>
          </p:cNvPicPr>
          <p:nvPr/>
        </p:nvPicPr>
        <p:blipFill>
          <a:blip r:embed="rId3"/>
          <a:stretch>
            <a:fillRect/>
          </a:stretch>
        </p:blipFill>
        <p:spPr>
          <a:xfrm>
            <a:off x="564939" y="2496302"/>
            <a:ext cx="11265537" cy="417740"/>
          </a:xfrm>
          <a:prstGeom prst="rect">
            <a:avLst/>
          </a:prstGeom>
        </p:spPr>
      </p:pic>
    </p:spTree>
    <p:extLst>
      <p:ext uri="{BB962C8B-B14F-4D97-AF65-F5344CB8AC3E}">
        <p14:creationId xmlns:p14="http://schemas.microsoft.com/office/powerpoint/2010/main" val="2031737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7A2D22-A95F-504C-5FEE-2A68811E30EF}"/>
              </a:ext>
            </a:extLst>
          </p:cNvPr>
          <p:cNvSpPr/>
          <p:nvPr/>
        </p:nvSpPr>
        <p:spPr>
          <a:xfrm>
            <a:off x="747251" y="727956"/>
            <a:ext cx="9438967" cy="1063567"/>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50"/>
              </a:spcBef>
              <a:spcAft>
                <a:spcPts val="50"/>
              </a:spcAft>
            </a:pPr>
            <a:r>
              <a:rPr lang="en-US" sz="4000" b="1" dirty="0">
                <a:solidFill>
                  <a:srgbClr val="223E53"/>
                </a:solidFill>
                <a:latin typeface="Avenir Heavy" panose="02000503020000020003" pitchFamily="2" charset="0"/>
              </a:rPr>
              <a:t>Grandes cultures et </a:t>
            </a:r>
            <a:r>
              <a:rPr lang="en-US" sz="4000" b="1" dirty="0" err="1">
                <a:solidFill>
                  <a:srgbClr val="223E53"/>
                </a:solidFill>
                <a:latin typeface="Avenir Heavy" panose="02000503020000020003" pitchFamily="2" charset="0"/>
              </a:rPr>
              <a:t>fourrages</a:t>
            </a:r>
            <a:endParaRPr lang="en-US" sz="4000" b="1" dirty="0">
              <a:solidFill>
                <a:srgbClr val="223E53"/>
              </a:solidFill>
              <a:latin typeface="Avenir Heavy" panose="02000503020000020003" pitchFamily="2" charset="0"/>
            </a:endParaRPr>
          </a:p>
        </p:txBody>
      </p:sp>
      <p:sp>
        <p:nvSpPr>
          <p:cNvPr id="3" name="ZoneTexte 2">
            <a:extLst>
              <a:ext uri="{FF2B5EF4-FFF2-40B4-BE49-F238E27FC236}">
                <a16:creationId xmlns:a16="http://schemas.microsoft.com/office/drawing/2014/main" id="{56DB9398-3E5E-E5ED-B2E6-B39A30D278AE}"/>
              </a:ext>
            </a:extLst>
          </p:cNvPr>
          <p:cNvSpPr txBox="1"/>
          <p:nvPr/>
        </p:nvSpPr>
        <p:spPr>
          <a:xfrm>
            <a:off x="747251" y="2154621"/>
            <a:ext cx="10425246" cy="3816429"/>
          </a:xfrm>
          <a:prstGeom prst="rect">
            <a:avLst/>
          </a:prstGeom>
          <a:noFill/>
        </p:spPr>
        <p:txBody>
          <a:bodyPr wrap="square" rtlCol="0">
            <a:spAutoFit/>
          </a:bodyPr>
          <a:lstStyle/>
          <a:p>
            <a:pPr marL="285750" indent="-285750">
              <a:buFont typeface="Arial" panose="020B0604020202020204" pitchFamily="34" charset="0"/>
              <a:buChar char="•"/>
            </a:pPr>
            <a:r>
              <a:rPr lang="fr-CA" sz="2800" dirty="0"/>
              <a:t>Pâturages et plantes fourragères : superficie de 12 138 ha</a:t>
            </a:r>
          </a:p>
          <a:p>
            <a:pPr marL="285750" indent="-285750">
              <a:buFont typeface="Arial" panose="020B0604020202020204" pitchFamily="34" charset="0"/>
              <a:buChar char="•"/>
            </a:pPr>
            <a:r>
              <a:rPr lang="fr-CA" sz="2800" dirty="0"/>
              <a:t>67% des superficies en culture (- 4%)</a:t>
            </a:r>
          </a:p>
          <a:p>
            <a:pPr marL="285750" indent="-285750">
              <a:buFont typeface="Arial" panose="020B0604020202020204" pitchFamily="34" charset="0"/>
              <a:buChar char="•"/>
            </a:pPr>
            <a:endParaRPr lang="fr-CA" sz="2800" dirty="0"/>
          </a:p>
          <a:p>
            <a:pPr marL="285750" indent="-285750">
              <a:buFont typeface="Arial" panose="020B0604020202020204" pitchFamily="34" charset="0"/>
              <a:buChar char="•"/>
            </a:pPr>
            <a:r>
              <a:rPr lang="fr-CA" sz="2800" dirty="0"/>
              <a:t>Les céréales et les protéagineux – 14% des superficies</a:t>
            </a:r>
          </a:p>
          <a:p>
            <a:pPr marL="285750" indent="-285750">
              <a:buFont typeface="Arial" panose="020B0604020202020204" pitchFamily="34" charset="0"/>
              <a:buChar char="•"/>
            </a:pPr>
            <a:r>
              <a:rPr lang="fr-CA" sz="2800" dirty="0"/>
              <a:t>Concentrées dans le sud de la MRC</a:t>
            </a:r>
          </a:p>
          <a:p>
            <a:pPr marL="285750" indent="-285750">
              <a:buFont typeface="Arial" panose="020B0604020202020204" pitchFamily="34" charset="0"/>
              <a:buChar char="•"/>
            </a:pPr>
            <a:r>
              <a:rPr lang="fr-CA" sz="2800" dirty="0"/>
              <a:t>33% des entreprises déclarent un revenu de grandes cultures ou de fourrages</a:t>
            </a:r>
          </a:p>
          <a:p>
            <a:pPr marL="285750" indent="-285750">
              <a:buFont typeface="Arial" panose="020B0604020202020204" pitchFamily="34" charset="0"/>
              <a:buChar char="•"/>
            </a:pPr>
            <a:r>
              <a:rPr lang="fr-CA" sz="2800" dirty="0"/>
              <a:t>22 entreprises en tirent leur revenu principal (contre 7 en 2013)</a:t>
            </a:r>
          </a:p>
          <a:p>
            <a:endParaRPr lang="fr-CA" dirty="0"/>
          </a:p>
        </p:txBody>
      </p:sp>
    </p:spTree>
    <p:extLst>
      <p:ext uri="{BB962C8B-B14F-4D97-AF65-F5344CB8AC3E}">
        <p14:creationId xmlns:p14="http://schemas.microsoft.com/office/powerpoint/2010/main" val="53713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7A2D22-A95F-504C-5FEE-2A68811E30EF}"/>
              </a:ext>
            </a:extLst>
          </p:cNvPr>
          <p:cNvSpPr/>
          <p:nvPr/>
        </p:nvSpPr>
        <p:spPr>
          <a:xfrm>
            <a:off x="747251" y="727956"/>
            <a:ext cx="9438967" cy="1063567"/>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50"/>
              </a:spcBef>
              <a:spcAft>
                <a:spcPts val="50"/>
              </a:spcAft>
            </a:pPr>
            <a:r>
              <a:rPr lang="en-US" sz="4000" b="1" dirty="0">
                <a:solidFill>
                  <a:srgbClr val="223E53"/>
                </a:solidFill>
                <a:latin typeface="Avenir Heavy" panose="02000503020000020003" pitchFamily="2" charset="0"/>
              </a:rPr>
              <a:t>Agriculture </a:t>
            </a:r>
            <a:r>
              <a:rPr lang="en-US" sz="4000" b="1" dirty="0" err="1">
                <a:solidFill>
                  <a:srgbClr val="223E53"/>
                </a:solidFill>
                <a:latin typeface="Avenir Heavy" panose="02000503020000020003" pitchFamily="2" charset="0"/>
              </a:rPr>
              <a:t>biologique</a:t>
            </a:r>
            <a:endParaRPr lang="en-US" sz="4000" b="1" dirty="0">
              <a:solidFill>
                <a:srgbClr val="223E53"/>
              </a:solidFill>
              <a:latin typeface="Avenir Heavy" panose="02000503020000020003" pitchFamily="2" charset="0"/>
            </a:endParaRPr>
          </a:p>
        </p:txBody>
      </p:sp>
      <p:sp>
        <p:nvSpPr>
          <p:cNvPr id="4" name="ZoneTexte 3">
            <a:extLst>
              <a:ext uri="{FF2B5EF4-FFF2-40B4-BE49-F238E27FC236}">
                <a16:creationId xmlns:a16="http://schemas.microsoft.com/office/drawing/2014/main" id="{6A0284CD-B7A7-9B37-AF1D-8648BC9FDD36}"/>
              </a:ext>
            </a:extLst>
          </p:cNvPr>
          <p:cNvSpPr txBox="1"/>
          <p:nvPr/>
        </p:nvSpPr>
        <p:spPr>
          <a:xfrm>
            <a:off x="1187669" y="2196662"/>
            <a:ext cx="9879724" cy="1815882"/>
          </a:xfrm>
          <a:prstGeom prst="rect">
            <a:avLst/>
          </a:prstGeom>
          <a:noFill/>
        </p:spPr>
        <p:txBody>
          <a:bodyPr wrap="square" rtlCol="0">
            <a:spAutoFit/>
          </a:bodyPr>
          <a:lstStyle/>
          <a:p>
            <a:pPr marL="457200" indent="-457200">
              <a:buFont typeface="Arial" panose="020B0604020202020204" pitchFamily="34" charset="0"/>
              <a:buChar char="•"/>
            </a:pPr>
            <a:r>
              <a:rPr lang="fr-CA" sz="2800" dirty="0"/>
              <a:t>27 entreprises de la MRC étaient certifiées bio en 2021 (12%)</a:t>
            </a:r>
          </a:p>
          <a:p>
            <a:pPr marL="457200" indent="-457200">
              <a:buFont typeface="Arial" panose="020B0604020202020204" pitchFamily="34" charset="0"/>
              <a:buChar char="•"/>
            </a:pPr>
            <a:r>
              <a:rPr lang="fr-CA" sz="2800" dirty="0"/>
              <a:t>Augmentation de 270% par rapport à 2013</a:t>
            </a:r>
          </a:p>
          <a:p>
            <a:pPr marL="457200" indent="-457200">
              <a:buFont typeface="Arial" panose="020B0604020202020204" pitchFamily="34" charset="0"/>
              <a:buChar char="•"/>
            </a:pPr>
            <a:r>
              <a:rPr lang="fr-CA" sz="2800" dirty="0"/>
              <a:t>37% de toutes les fermes certifiées de l’Outaouais</a:t>
            </a:r>
          </a:p>
          <a:p>
            <a:pPr marL="457200" indent="-457200">
              <a:buFont typeface="Arial" panose="020B0604020202020204" pitchFamily="34" charset="0"/>
              <a:buChar char="•"/>
            </a:pPr>
            <a:endParaRPr lang="fr-CA" sz="2800" dirty="0"/>
          </a:p>
        </p:txBody>
      </p:sp>
    </p:spTree>
    <p:extLst>
      <p:ext uri="{BB962C8B-B14F-4D97-AF65-F5344CB8AC3E}">
        <p14:creationId xmlns:p14="http://schemas.microsoft.com/office/powerpoint/2010/main" val="1124974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7A2D22-A95F-504C-5FEE-2A68811E30EF}"/>
              </a:ext>
            </a:extLst>
          </p:cNvPr>
          <p:cNvSpPr/>
          <p:nvPr/>
        </p:nvSpPr>
        <p:spPr>
          <a:xfrm>
            <a:off x="747251" y="727956"/>
            <a:ext cx="9438967" cy="1063567"/>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50"/>
              </a:spcBef>
              <a:spcAft>
                <a:spcPts val="50"/>
              </a:spcAft>
            </a:pPr>
            <a:r>
              <a:rPr lang="en-US" sz="4000" b="1" dirty="0" err="1">
                <a:solidFill>
                  <a:srgbClr val="223E53"/>
                </a:solidFill>
                <a:latin typeface="Avenir Heavy" panose="02000503020000020003" pitchFamily="2" charset="0"/>
              </a:rPr>
              <a:t>Acériculture</a:t>
            </a:r>
            <a:endParaRPr lang="en-US" sz="4000" b="1" dirty="0">
              <a:solidFill>
                <a:srgbClr val="223E53"/>
              </a:solidFill>
              <a:latin typeface="Avenir Heavy" panose="02000503020000020003" pitchFamily="2" charset="0"/>
            </a:endParaRPr>
          </a:p>
        </p:txBody>
      </p:sp>
      <p:sp>
        <p:nvSpPr>
          <p:cNvPr id="4" name="ZoneTexte 3">
            <a:extLst>
              <a:ext uri="{FF2B5EF4-FFF2-40B4-BE49-F238E27FC236}">
                <a16:creationId xmlns:a16="http://schemas.microsoft.com/office/drawing/2014/main" id="{6A0284CD-B7A7-9B37-AF1D-8648BC9FDD36}"/>
              </a:ext>
            </a:extLst>
          </p:cNvPr>
          <p:cNvSpPr txBox="1"/>
          <p:nvPr/>
        </p:nvSpPr>
        <p:spPr>
          <a:xfrm>
            <a:off x="1187669" y="2196662"/>
            <a:ext cx="9879724" cy="3108543"/>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fr-CA" sz="2800" dirty="0"/>
              <a:t>Augmentation de 300% du nombre d’entreprises = de 16 à 50</a:t>
            </a:r>
          </a:p>
          <a:p>
            <a:pPr marL="457200" indent="-457200">
              <a:buFont typeface="Arial" panose="020B0604020202020204" pitchFamily="34" charset="0"/>
              <a:buChar char="•"/>
            </a:pPr>
            <a:r>
              <a:rPr lang="fr-CA" sz="2800" dirty="0"/>
              <a:t>Augmentation des entailles de 44k à 71k entre 2013 et 2021</a:t>
            </a:r>
          </a:p>
          <a:p>
            <a:pPr marL="457200" indent="-457200">
              <a:buFont typeface="Arial" panose="020B0604020202020204" pitchFamily="34" charset="0"/>
              <a:buChar char="•"/>
            </a:pPr>
            <a:r>
              <a:rPr lang="fr-CA" sz="2800" dirty="0"/>
              <a:t>22% des fermes déclarent un revenu acéricole</a:t>
            </a:r>
          </a:p>
          <a:p>
            <a:pPr marL="457200" indent="-457200">
              <a:buFont typeface="Arial" panose="020B0604020202020204" pitchFamily="34" charset="0"/>
              <a:buChar char="•"/>
            </a:pPr>
            <a:r>
              <a:rPr lang="fr-CA" sz="2800" dirty="0"/>
              <a:t>11 entreprises spécialisées</a:t>
            </a:r>
          </a:p>
          <a:p>
            <a:pPr marL="457200" indent="-457200">
              <a:buFont typeface="Arial" panose="020B0604020202020204" pitchFamily="34" charset="0"/>
              <a:buChar char="•"/>
            </a:pPr>
            <a:r>
              <a:rPr lang="fr-CA" sz="2800" dirty="0"/>
              <a:t>Revenus totaux de 778 000$</a:t>
            </a:r>
            <a:endParaRPr lang="fr-CA" sz="2800" dirty="0">
              <a:ea typeface="Calibri"/>
              <a:cs typeface="Calibri"/>
            </a:endParaRPr>
          </a:p>
          <a:p>
            <a:pPr marL="457200" indent="-457200">
              <a:buFont typeface="Arial" panose="020B0604020202020204" pitchFamily="34" charset="0"/>
              <a:buChar char="•"/>
            </a:pPr>
            <a:r>
              <a:rPr lang="fr-CA" sz="2800" dirty="0"/>
              <a:t>41% des superficies acéricoles de l’Outaouais</a:t>
            </a:r>
          </a:p>
          <a:p>
            <a:pPr marL="457200" indent="-457200">
              <a:buFont typeface="Arial" panose="020B0604020202020204" pitchFamily="34" charset="0"/>
              <a:buChar char="•"/>
            </a:pPr>
            <a:endParaRPr lang="fr-CA" sz="2800" dirty="0"/>
          </a:p>
        </p:txBody>
      </p:sp>
    </p:spTree>
    <p:extLst>
      <p:ext uri="{BB962C8B-B14F-4D97-AF65-F5344CB8AC3E}">
        <p14:creationId xmlns:p14="http://schemas.microsoft.com/office/powerpoint/2010/main" val="2564609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7A2D22-A95F-504C-5FEE-2A68811E30EF}"/>
              </a:ext>
            </a:extLst>
          </p:cNvPr>
          <p:cNvSpPr/>
          <p:nvPr/>
        </p:nvSpPr>
        <p:spPr>
          <a:xfrm>
            <a:off x="747251" y="727956"/>
            <a:ext cx="9438967" cy="1063567"/>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50"/>
              </a:spcBef>
              <a:spcAft>
                <a:spcPts val="50"/>
              </a:spcAft>
            </a:pPr>
            <a:r>
              <a:rPr lang="en-US" sz="4000" b="1" dirty="0">
                <a:solidFill>
                  <a:srgbClr val="223E53"/>
                </a:solidFill>
                <a:latin typeface="Avenir Heavy" panose="02000503020000020003" pitchFamily="2" charset="0"/>
              </a:rPr>
              <a:t>Transformation des </a:t>
            </a:r>
            <a:r>
              <a:rPr lang="en-US" sz="4000" b="1" dirty="0" err="1">
                <a:solidFill>
                  <a:srgbClr val="223E53"/>
                </a:solidFill>
                <a:latin typeface="Avenir Heavy" panose="02000503020000020003" pitchFamily="2" charset="0"/>
              </a:rPr>
              <a:t>produits</a:t>
            </a:r>
            <a:r>
              <a:rPr lang="en-US" sz="4000" b="1" dirty="0">
                <a:solidFill>
                  <a:srgbClr val="223E53"/>
                </a:solidFill>
                <a:latin typeface="Avenir Heavy" panose="02000503020000020003" pitchFamily="2" charset="0"/>
              </a:rPr>
              <a:t> de la </a:t>
            </a:r>
            <a:r>
              <a:rPr lang="en-US" sz="4000" b="1" dirty="0" err="1">
                <a:solidFill>
                  <a:srgbClr val="223E53"/>
                </a:solidFill>
                <a:latin typeface="Avenir Heavy" panose="02000503020000020003" pitchFamily="2" charset="0"/>
              </a:rPr>
              <a:t>ferme</a:t>
            </a:r>
            <a:endParaRPr lang="en-US" sz="4000" b="1" dirty="0">
              <a:solidFill>
                <a:srgbClr val="223E53"/>
              </a:solidFill>
              <a:latin typeface="Avenir Heavy" panose="02000503020000020003" pitchFamily="2" charset="0"/>
            </a:endParaRPr>
          </a:p>
        </p:txBody>
      </p:sp>
      <p:sp>
        <p:nvSpPr>
          <p:cNvPr id="4" name="ZoneTexte 3">
            <a:extLst>
              <a:ext uri="{FF2B5EF4-FFF2-40B4-BE49-F238E27FC236}">
                <a16:creationId xmlns:a16="http://schemas.microsoft.com/office/drawing/2014/main" id="{6A0284CD-B7A7-9B37-AF1D-8648BC9FDD36}"/>
              </a:ext>
            </a:extLst>
          </p:cNvPr>
          <p:cNvSpPr txBox="1"/>
          <p:nvPr/>
        </p:nvSpPr>
        <p:spPr>
          <a:xfrm>
            <a:off x="1187669" y="2196662"/>
            <a:ext cx="9879724" cy="2677656"/>
          </a:xfrm>
          <a:prstGeom prst="rect">
            <a:avLst/>
          </a:prstGeom>
          <a:noFill/>
        </p:spPr>
        <p:txBody>
          <a:bodyPr wrap="square" rtlCol="0">
            <a:spAutoFit/>
          </a:bodyPr>
          <a:lstStyle/>
          <a:p>
            <a:pPr marL="457200" indent="-457200">
              <a:buFont typeface="Arial" panose="020B0604020202020204" pitchFamily="34" charset="0"/>
              <a:buChar char="•"/>
            </a:pPr>
            <a:r>
              <a:rPr lang="fr-CA" sz="2800" dirty="0"/>
              <a:t>20 entreprises (excluant le sirop d’érable et l’alcool)</a:t>
            </a:r>
          </a:p>
          <a:p>
            <a:pPr marL="457200" indent="-457200">
              <a:buFont typeface="Arial" panose="020B0604020202020204" pitchFamily="34" charset="0"/>
              <a:buChar char="•"/>
            </a:pPr>
            <a:r>
              <a:rPr lang="fr-CA" sz="2800" dirty="0"/>
              <a:t>1 meunerie/boulangerie</a:t>
            </a:r>
          </a:p>
          <a:p>
            <a:pPr marL="457200" indent="-457200">
              <a:buFont typeface="Arial" panose="020B0604020202020204" pitchFamily="34" charset="0"/>
              <a:buChar char="•"/>
            </a:pPr>
            <a:r>
              <a:rPr lang="fr-CA" sz="2800" dirty="0"/>
              <a:t>9 entreprises de breuvages alcoolisées</a:t>
            </a:r>
          </a:p>
          <a:p>
            <a:pPr marL="457200" indent="-457200">
              <a:buFont typeface="Arial" panose="020B0604020202020204" pitchFamily="34" charset="0"/>
              <a:buChar char="•"/>
            </a:pPr>
            <a:r>
              <a:rPr lang="fr-CA" sz="2800" dirty="0"/>
              <a:t>1 malterie, 1 atelier de torréfaction</a:t>
            </a:r>
          </a:p>
          <a:p>
            <a:pPr marL="457200" indent="-457200">
              <a:buFont typeface="Arial" panose="020B0604020202020204" pitchFamily="34" charset="0"/>
              <a:buChar char="•"/>
            </a:pPr>
            <a:r>
              <a:rPr lang="fr-CA" sz="2800" dirty="0"/>
              <a:t>Total : 32 entreprises</a:t>
            </a:r>
          </a:p>
          <a:p>
            <a:pPr marL="457200" indent="-457200">
              <a:buFont typeface="Arial" panose="020B0604020202020204" pitchFamily="34" charset="0"/>
              <a:buChar char="•"/>
            </a:pPr>
            <a:endParaRPr lang="fr-CA" sz="2800" dirty="0"/>
          </a:p>
        </p:txBody>
      </p:sp>
    </p:spTree>
    <p:extLst>
      <p:ext uri="{BB962C8B-B14F-4D97-AF65-F5344CB8AC3E}">
        <p14:creationId xmlns:p14="http://schemas.microsoft.com/office/powerpoint/2010/main" val="4601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7A2D22-A95F-504C-5FEE-2A68811E30EF}"/>
              </a:ext>
            </a:extLst>
          </p:cNvPr>
          <p:cNvSpPr/>
          <p:nvPr/>
        </p:nvSpPr>
        <p:spPr>
          <a:xfrm>
            <a:off x="747251" y="727956"/>
            <a:ext cx="9438967" cy="1063567"/>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50"/>
              </a:spcBef>
              <a:spcAft>
                <a:spcPts val="50"/>
              </a:spcAft>
            </a:pPr>
            <a:r>
              <a:rPr lang="en-US" sz="4000" b="1" dirty="0" err="1">
                <a:solidFill>
                  <a:srgbClr val="223E53"/>
                </a:solidFill>
                <a:latin typeface="Avenir Heavy" panose="02000503020000020003" pitchFamily="2" charset="0"/>
              </a:rPr>
              <a:t>Commercialisation</a:t>
            </a:r>
            <a:r>
              <a:rPr lang="en-US" sz="4000" b="1" dirty="0">
                <a:solidFill>
                  <a:srgbClr val="223E53"/>
                </a:solidFill>
                <a:latin typeface="Avenir Heavy" panose="02000503020000020003" pitchFamily="2" charset="0"/>
              </a:rPr>
              <a:t>, restauration et </a:t>
            </a:r>
            <a:r>
              <a:rPr lang="en-US" sz="4000" b="1" dirty="0" err="1">
                <a:solidFill>
                  <a:srgbClr val="223E53"/>
                </a:solidFill>
                <a:latin typeface="Avenir Heavy" panose="02000503020000020003" pitchFamily="2" charset="0"/>
              </a:rPr>
              <a:t>Agrotourisme</a:t>
            </a:r>
            <a:endParaRPr lang="en-US" sz="4000" b="1" dirty="0">
              <a:solidFill>
                <a:srgbClr val="223E53"/>
              </a:solidFill>
              <a:latin typeface="Avenir Heavy" panose="02000503020000020003" pitchFamily="2" charset="0"/>
            </a:endParaRPr>
          </a:p>
        </p:txBody>
      </p:sp>
      <p:sp>
        <p:nvSpPr>
          <p:cNvPr id="4" name="ZoneTexte 3">
            <a:extLst>
              <a:ext uri="{FF2B5EF4-FFF2-40B4-BE49-F238E27FC236}">
                <a16:creationId xmlns:a16="http://schemas.microsoft.com/office/drawing/2014/main" id="{6A0284CD-B7A7-9B37-AF1D-8648BC9FDD36}"/>
              </a:ext>
            </a:extLst>
          </p:cNvPr>
          <p:cNvSpPr txBox="1"/>
          <p:nvPr/>
        </p:nvSpPr>
        <p:spPr>
          <a:xfrm>
            <a:off x="1187669" y="2196662"/>
            <a:ext cx="9879724" cy="4401205"/>
          </a:xfrm>
          <a:prstGeom prst="rect">
            <a:avLst/>
          </a:prstGeom>
          <a:noFill/>
        </p:spPr>
        <p:txBody>
          <a:bodyPr wrap="square" rtlCol="0">
            <a:spAutoFit/>
          </a:bodyPr>
          <a:lstStyle/>
          <a:p>
            <a:pPr marL="457200" indent="-457200">
              <a:buFont typeface="Arial" panose="020B0604020202020204" pitchFamily="34" charset="0"/>
              <a:buChar char="•"/>
            </a:pPr>
            <a:r>
              <a:rPr lang="fr-CA" sz="2800" dirty="0"/>
              <a:t>132 entreprises déclarent vendre la totalité ou une partie directement au consommateur</a:t>
            </a:r>
          </a:p>
          <a:p>
            <a:pPr marL="457200" indent="-457200">
              <a:buFont typeface="Arial" panose="020B0604020202020204" pitchFamily="34" charset="0"/>
              <a:buChar char="•"/>
            </a:pPr>
            <a:r>
              <a:rPr lang="fr-CA" sz="2800" dirty="0"/>
              <a:t>138 via un intermédiaire</a:t>
            </a:r>
          </a:p>
          <a:p>
            <a:pPr marL="457200" indent="-457200">
              <a:buFont typeface="Arial" panose="020B0604020202020204" pitchFamily="34" charset="0"/>
              <a:buChar char="•"/>
            </a:pPr>
            <a:endParaRPr lang="fr-CA" sz="2800" dirty="0"/>
          </a:p>
          <a:p>
            <a:pPr marL="457200" indent="-457200">
              <a:buFont typeface="Arial" panose="020B0604020202020204" pitchFamily="34" charset="0"/>
              <a:buChar char="•"/>
            </a:pPr>
            <a:r>
              <a:rPr lang="fr-CA" sz="2800" dirty="0"/>
              <a:t>109 établissements de restauration</a:t>
            </a:r>
          </a:p>
          <a:p>
            <a:pPr marL="457200" indent="-457200">
              <a:buFont typeface="Arial" panose="020B0604020202020204" pitchFamily="34" charset="0"/>
              <a:buChar char="•"/>
            </a:pPr>
            <a:r>
              <a:rPr lang="fr-CA" sz="2800" dirty="0"/>
              <a:t>94 commerces de détails</a:t>
            </a:r>
          </a:p>
          <a:p>
            <a:pPr marL="457200" indent="-457200">
              <a:buFont typeface="Arial" panose="020B0604020202020204" pitchFamily="34" charset="0"/>
              <a:buChar char="•"/>
            </a:pPr>
            <a:r>
              <a:rPr lang="fr-CA" sz="2800" dirty="0"/>
              <a:t>5 commerces en gros</a:t>
            </a:r>
          </a:p>
          <a:p>
            <a:pPr marL="457200" indent="-457200">
              <a:buFont typeface="Arial" panose="020B0604020202020204" pitchFamily="34" charset="0"/>
              <a:buChar char="•"/>
            </a:pPr>
            <a:endParaRPr lang="fr-CA" sz="2800" dirty="0"/>
          </a:p>
          <a:p>
            <a:pPr marL="457200" indent="-457200">
              <a:buFont typeface="Arial" panose="020B0604020202020204" pitchFamily="34" charset="0"/>
              <a:buChar char="•"/>
            </a:pPr>
            <a:r>
              <a:rPr lang="fr-CA" sz="2800" dirty="0"/>
              <a:t>20+ entreprises agrotouristiques</a:t>
            </a:r>
          </a:p>
          <a:p>
            <a:pPr marL="457200" indent="-457200">
              <a:buFont typeface="Arial" panose="020B0604020202020204" pitchFamily="34" charset="0"/>
              <a:buChar char="•"/>
            </a:pPr>
            <a:endParaRPr lang="fr-CA" sz="2800" dirty="0"/>
          </a:p>
        </p:txBody>
      </p:sp>
    </p:spTree>
    <p:extLst>
      <p:ext uri="{BB962C8B-B14F-4D97-AF65-F5344CB8AC3E}">
        <p14:creationId xmlns:p14="http://schemas.microsoft.com/office/powerpoint/2010/main" val="3813996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7A2D22-A95F-504C-5FEE-2A68811E30EF}"/>
              </a:ext>
            </a:extLst>
          </p:cNvPr>
          <p:cNvSpPr/>
          <p:nvPr/>
        </p:nvSpPr>
        <p:spPr>
          <a:xfrm>
            <a:off x="747251" y="727956"/>
            <a:ext cx="9438967" cy="1063567"/>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50"/>
              </a:spcBef>
              <a:spcAft>
                <a:spcPts val="50"/>
              </a:spcAft>
            </a:pPr>
            <a:r>
              <a:rPr lang="en-US" sz="4000" b="1" dirty="0" err="1">
                <a:solidFill>
                  <a:srgbClr val="223E53"/>
                </a:solidFill>
                <a:latin typeface="Avenir Heavy" panose="02000503020000020003" pitchFamily="2" charset="0"/>
              </a:rPr>
              <a:t>Autres</a:t>
            </a:r>
            <a:r>
              <a:rPr lang="en-US" sz="4000" b="1" dirty="0">
                <a:solidFill>
                  <a:srgbClr val="223E53"/>
                </a:solidFill>
                <a:latin typeface="Avenir Heavy" panose="02000503020000020003" pitchFamily="2" charset="0"/>
              </a:rPr>
              <a:t> </a:t>
            </a:r>
            <a:r>
              <a:rPr lang="en-US" sz="4000" b="1" dirty="0" err="1">
                <a:solidFill>
                  <a:srgbClr val="223E53"/>
                </a:solidFill>
                <a:latin typeface="Avenir Heavy" panose="02000503020000020003" pitchFamily="2" charset="0"/>
              </a:rPr>
              <a:t>éléments</a:t>
            </a:r>
            <a:r>
              <a:rPr lang="en-US" sz="4000" b="1" dirty="0">
                <a:solidFill>
                  <a:srgbClr val="223E53"/>
                </a:solidFill>
                <a:latin typeface="Avenir Heavy" panose="02000503020000020003" pitchFamily="2" charset="0"/>
              </a:rPr>
              <a:t> de </a:t>
            </a:r>
            <a:r>
              <a:rPr lang="en-US" sz="4000" b="1" dirty="0" err="1">
                <a:solidFill>
                  <a:srgbClr val="223E53"/>
                </a:solidFill>
                <a:latin typeface="Avenir Heavy" panose="02000503020000020003" pitchFamily="2" charset="0"/>
              </a:rPr>
              <a:t>l’ecosytème</a:t>
            </a:r>
            <a:endParaRPr lang="en-US" sz="4000" b="1" dirty="0">
              <a:solidFill>
                <a:srgbClr val="223E53"/>
              </a:solidFill>
              <a:latin typeface="Avenir Heavy" panose="02000503020000020003" pitchFamily="2" charset="0"/>
            </a:endParaRPr>
          </a:p>
        </p:txBody>
      </p:sp>
      <p:sp>
        <p:nvSpPr>
          <p:cNvPr id="3" name="ZoneTexte 2">
            <a:extLst>
              <a:ext uri="{FF2B5EF4-FFF2-40B4-BE49-F238E27FC236}">
                <a16:creationId xmlns:a16="http://schemas.microsoft.com/office/drawing/2014/main" id="{FE48ADB2-FE17-7159-50F8-683B6C4875A9}"/>
              </a:ext>
            </a:extLst>
          </p:cNvPr>
          <p:cNvSpPr txBox="1"/>
          <p:nvPr/>
        </p:nvSpPr>
        <p:spPr>
          <a:xfrm>
            <a:off x="1082566" y="1713186"/>
            <a:ext cx="9103652" cy="4678204"/>
          </a:xfrm>
          <a:prstGeom prst="rect">
            <a:avLst/>
          </a:prstGeom>
          <a:noFill/>
        </p:spPr>
        <p:txBody>
          <a:bodyPr wrap="square" rtlCol="0">
            <a:spAutoFit/>
          </a:bodyPr>
          <a:lstStyle/>
          <a:p>
            <a:pPr marL="285750" indent="-285750">
              <a:buFont typeface="Arial" panose="020B0604020202020204" pitchFamily="34" charset="0"/>
              <a:buChar char="•"/>
            </a:pPr>
            <a:r>
              <a:rPr lang="fr-CA" sz="2800" dirty="0"/>
              <a:t>2 piscicultures (</a:t>
            </a:r>
            <a:r>
              <a:rPr lang="fr-CA" sz="2800" dirty="0" err="1"/>
              <a:t>Kenauk</a:t>
            </a:r>
            <a:r>
              <a:rPr lang="fr-CA" sz="2800" dirty="0"/>
              <a:t> et Val-des-Bois)</a:t>
            </a:r>
          </a:p>
          <a:p>
            <a:pPr marL="285750" indent="-285750">
              <a:buFont typeface="Arial" panose="020B0604020202020204" pitchFamily="34" charset="0"/>
              <a:buChar char="•"/>
            </a:pPr>
            <a:r>
              <a:rPr lang="fr-CA" sz="2800" dirty="0"/>
              <a:t>L’</a:t>
            </a:r>
            <a:r>
              <a:rPr lang="fr-CA" sz="2800" dirty="0" err="1"/>
              <a:t>écosytème</a:t>
            </a:r>
            <a:r>
              <a:rPr lang="fr-CA" sz="2800" dirty="0"/>
              <a:t> de soutien :</a:t>
            </a:r>
          </a:p>
          <a:p>
            <a:pPr marL="742950" lvl="1" indent="-285750">
              <a:buFont typeface="Arial" panose="020B0604020202020204" pitchFamily="34" charset="0"/>
              <a:buChar char="•"/>
            </a:pPr>
            <a:r>
              <a:rPr lang="fr-CA" sz="2800" dirty="0"/>
              <a:t>ISFORT/UQO</a:t>
            </a:r>
          </a:p>
          <a:p>
            <a:pPr marL="742950" lvl="1" indent="-285750">
              <a:buFont typeface="Arial" panose="020B0604020202020204" pitchFamily="34" charset="0"/>
              <a:buChar char="•"/>
            </a:pPr>
            <a:r>
              <a:rPr lang="fr-CA" sz="2800" dirty="0"/>
              <a:t>TAO / CREDETAO / </a:t>
            </a:r>
            <a:r>
              <a:rPr lang="fr-CA" sz="2800" dirty="0" err="1"/>
              <a:t>Agriconseils</a:t>
            </a:r>
            <a:r>
              <a:rPr lang="fr-CA" sz="2800" dirty="0"/>
              <a:t> / MAPAQ / UPA</a:t>
            </a:r>
          </a:p>
          <a:p>
            <a:pPr marL="742950" lvl="1" indent="-285750">
              <a:buFont typeface="Arial" panose="020B0604020202020204" pitchFamily="34" charset="0"/>
              <a:buChar char="•"/>
            </a:pPr>
            <a:r>
              <a:rPr lang="fr-CA" sz="2800" dirty="0"/>
              <a:t>Les coopératives et ESS en Agro </a:t>
            </a:r>
          </a:p>
          <a:p>
            <a:pPr marL="1200150" lvl="2" indent="-285750">
              <a:buFont typeface="Arial" panose="020B0604020202020204" pitchFamily="34" charset="0"/>
              <a:buChar char="•"/>
            </a:pPr>
            <a:r>
              <a:rPr lang="fr-CA" sz="2800" dirty="0"/>
              <a:t>Coop </a:t>
            </a:r>
            <a:r>
              <a:rPr lang="fr-CA" sz="2800" dirty="0" err="1"/>
              <a:t>Novago</a:t>
            </a:r>
            <a:r>
              <a:rPr lang="fr-CA" sz="2800" dirty="0"/>
              <a:t> (</a:t>
            </a:r>
            <a:r>
              <a:rPr lang="fr-CA" sz="2800" dirty="0" err="1"/>
              <a:t>Sollio</a:t>
            </a:r>
            <a:r>
              <a:rPr lang="fr-CA" sz="2800" dirty="0"/>
              <a:t>) / Agricola / café des Orties</a:t>
            </a:r>
          </a:p>
          <a:p>
            <a:pPr marL="1200150" lvl="2" indent="-285750">
              <a:buFont typeface="Arial" panose="020B0604020202020204" pitchFamily="34" charset="0"/>
              <a:buChar char="•"/>
            </a:pPr>
            <a:r>
              <a:rPr lang="fr-CA" sz="2800" dirty="0"/>
              <a:t>Coopérative les aliments </a:t>
            </a:r>
            <a:r>
              <a:rPr lang="fr-CA" sz="2800" dirty="0" err="1"/>
              <a:t>Farm</a:t>
            </a:r>
            <a:r>
              <a:rPr lang="fr-CA" sz="2800" dirty="0"/>
              <a:t> house / Alliance alimentaire </a:t>
            </a:r>
            <a:r>
              <a:rPr lang="fr-CA" sz="2800" dirty="0" err="1"/>
              <a:t>papineau</a:t>
            </a:r>
            <a:r>
              <a:rPr lang="fr-CA" sz="2800" dirty="0"/>
              <a:t> / Desjardins / Promutuel</a:t>
            </a:r>
          </a:p>
          <a:p>
            <a:pPr marL="1200150" lvl="2" indent="-285750">
              <a:buFont typeface="Arial" panose="020B0604020202020204" pitchFamily="34" charset="0"/>
              <a:buChar char="•"/>
            </a:pPr>
            <a:r>
              <a:rPr lang="fr-CA" sz="2800" dirty="0"/>
              <a:t>Coop Place du Marché / MDO / CDROL</a:t>
            </a:r>
          </a:p>
          <a:p>
            <a:pPr marL="1200150" lvl="2" indent="-285750">
              <a:buFont typeface="Arial" panose="020B0604020202020204" pitchFamily="34" charset="0"/>
              <a:buChar char="•"/>
            </a:pPr>
            <a:r>
              <a:rPr lang="fr-CA" sz="2800" dirty="0"/>
              <a:t>Réseau des fermiers de familles</a:t>
            </a:r>
          </a:p>
          <a:p>
            <a:pPr marL="285750" indent="-285750">
              <a:buFont typeface="Arial" panose="020B0604020202020204" pitchFamily="34" charset="0"/>
              <a:buChar char="•"/>
            </a:pPr>
            <a:endParaRPr lang="fr-CA" dirty="0"/>
          </a:p>
        </p:txBody>
      </p:sp>
    </p:spTree>
    <p:extLst>
      <p:ext uri="{BB962C8B-B14F-4D97-AF65-F5344CB8AC3E}">
        <p14:creationId xmlns:p14="http://schemas.microsoft.com/office/powerpoint/2010/main" val="801933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62495D4-F4D4-B064-4DA4-C6FDE2A87FEE}"/>
              </a:ext>
            </a:extLst>
          </p:cNvPr>
          <p:cNvSpPr txBox="1"/>
          <p:nvPr/>
        </p:nvSpPr>
        <p:spPr>
          <a:xfrm>
            <a:off x="1028700" y="2220686"/>
            <a:ext cx="8119381" cy="3785652"/>
          </a:xfrm>
          <a:prstGeom prst="rect">
            <a:avLst/>
          </a:prstGeom>
          <a:noFill/>
        </p:spPr>
        <p:txBody>
          <a:bodyPr wrap="square" lIns="91440" tIns="45720" rIns="91440" bIns="45720" anchor="t">
            <a:spAutoFit/>
          </a:bodyPr>
          <a:lstStyle/>
          <a:p>
            <a:pPr marL="0" indent="0">
              <a:buNone/>
            </a:pPr>
            <a:r>
              <a:rPr lang="fr-CA" sz="2400" dirty="0"/>
              <a:t>Le Plan de développement de la zone agricole (PDZAA) est un outil de planification mis en place par le ministère de l’Agriculture, des Pêcheries et de l’Alimentation (MAPAQ). Cet outil vise à mettre en valeur et à favoriser le développement du potentiel du territoire agricole. Réalisé de concert par la MRC et les acteurs du milieu, le PDZAA repose sur un état de situation de l’agriculture et propose des pistes d’action en faveur du développement et du dynamisme des activités agricoles. </a:t>
            </a:r>
          </a:p>
          <a:p>
            <a:pPr marL="0" indent="0">
              <a:buNone/>
            </a:pPr>
            <a:endParaRPr lang="fr-CA" sz="2400" dirty="0"/>
          </a:p>
          <a:p>
            <a:pPr marL="0" indent="0">
              <a:buNone/>
            </a:pPr>
            <a:r>
              <a:rPr lang="fr-CA" sz="2400" dirty="0"/>
              <a:t>*Plan de développement de la zone agricole et agroforestière</a:t>
            </a:r>
          </a:p>
        </p:txBody>
      </p:sp>
      <p:sp>
        <p:nvSpPr>
          <p:cNvPr id="4" name="ZoneTexte 3">
            <a:extLst>
              <a:ext uri="{FF2B5EF4-FFF2-40B4-BE49-F238E27FC236}">
                <a16:creationId xmlns:a16="http://schemas.microsoft.com/office/drawing/2014/main" id="{0EA7D737-FB42-5694-25DC-26EFAA9B642A}"/>
              </a:ext>
            </a:extLst>
          </p:cNvPr>
          <p:cNvSpPr txBox="1"/>
          <p:nvPr/>
        </p:nvSpPr>
        <p:spPr>
          <a:xfrm>
            <a:off x="1306286" y="898071"/>
            <a:ext cx="7592785" cy="769441"/>
          </a:xfrm>
          <a:prstGeom prst="rect">
            <a:avLst/>
          </a:prstGeom>
          <a:noFill/>
        </p:spPr>
        <p:txBody>
          <a:bodyPr wrap="square" rtlCol="0">
            <a:spAutoFit/>
          </a:bodyPr>
          <a:lstStyle/>
          <a:p>
            <a:r>
              <a:rPr lang="fr-CA" sz="4400" b="1" dirty="0"/>
              <a:t>Qu’est-ce qu’un PDZA (A) ?</a:t>
            </a:r>
          </a:p>
        </p:txBody>
      </p:sp>
    </p:spTree>
    <p:extLst>
      <p:ext uri="{BB962C8B-B14F-4D97-AF65-F5344CB8AC3E}">
        <p14:creationId xmlns:p14="http://schemas.microsoft.com/office/powerpoint/2010/main" val="2681608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7A2D22-A95F-504C-5FEE-2A68811E30EF}"/>
              </a:ext>
            </a:extLst>
          </p:cNvPr>
          <p:cNvSpPr/>
          <p:nvPr/>
        </p:nvSpPr>
        <p:spPr>
          <a:xfrm>
            <a:off x="747251" y="727956"/>
            <a:ext cx="9438967" cy="1063567"/>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50"/>
              </a:spcBef>
              <a:spcAft>
                <a:spcPts val="50"/>
              </a:spcAft>
            </a:pPr>
            <a:r>
              <a:rPr lang="en-US" sz="4000" b="1" dirty="0" err="1">
                <a:solidFill>
                  <a:srgbClr val="223E53"/>
                </a:solidFill>
                <a:latin typeface="Avenir Heavy" panose="02000503020000020003" pitchFamily="2" charset="0"/>
              </a:rPr>
              <a:t>Enjeux</a:t>
            </a:r>
            <a:r>
              <a:rPr lang="en-US" sz="4000" b="1" dirty="0">
                <a:solidFill>
                  <a:srgbClr val="223E53"/>
                </a:solidFill>
                <a:latin typeface="Avenir Heavy" panose="02000503020000020003" pitchFamily="2" charset="0"/>
              </a:rPr>
              <a:t> et </a:t>
            </a:r>
            <a:r>
              <a:rPr lang="en-US" sz="4000" b="1" dirty="0" err="1">
                <a:solidFill>
                  <a:srgbClr val="223E53"/>
                </a:solidFill>
                <a:latin typeface="Avenir Heavy" panose="02000503020000020003" pitchFamily="2" charset="0"/>
              </a:rPr>
              <a:t>arrimages</a:t>
            </a:r>
            <a:endParaRPr lang="en-US" sz="4000" b="1" dirty="0">
              <a:solidFill>
                <a:srgbClr val="223E53"/>
              </a:solidFill>
              <a:latin typeface="Avenir Heavy" panose="02000503020000020003" pitchFamily="2" charset="0"/>
            </a:endParaRPr>
          </a:p>
        </p:txBody>
      </p:sp>
      <p:sp>
        <p:nvSpPr>
          <p:cNvPr id="3" name="ZoneTexte 2">
            <a:extLst>
              <a:ext uri="{FF2B5EF4-FFF2-40B4-BE49-F238E27FC236}">
                <a16:creationId xmlns:a16="http://schemas.microsoft.com/office/drawing/2014/main" id="{FE48ADB2-FE17-7159-50F8-683B6C4875A9}"/>
              </a:ext>
            </a:extLst>
          </p:cNvPr>
          <p:cNvSpPr txBox="1"/>
          <p:nvPr/>
        </p:nvSpPr>
        <p:spPr>
          <a:xfrm>
            <a:off x="1082566" y="1713186"/>
            <a:ext cx="9103652" cy="5816977"/>
          </a:xfrm>
          <a:prstGeom prst="rect">
            <a:avLst/>
          </a:prstGeom>
          <a:noFill/>
        </p:spPr>
        <p:txBody>
          <a:bodyPr wrap="square" lIns="91440" tIns="45720" rIns="91440" bIns="45720" rtlCol="0" anchor="t">
            <a:spAutoFit/>
          </a:bodyPr>
          <a:lstStyle/>
          <a:p>
            <a:pPr lvl="1"/>
            <a:r>
              <a:rPr lang="fr-CA" sz="2400" dirty="0"/>
              <a:t>OGAT(s)</a:t>
            </a:r>
          </a:p>
          <a:p>
            <a:pPr lvl="1"/>
            <a:r>
              <a:rPr lang="fr-CA" sz="2400" dirty="0"/>
              <a:t>Schéma d’aménagement de la MRC</a:t>
            </a:r>
            <a:endParaRPr lang="fr-CA" dirty="0"/>
          </a:p>
          <a:p>
            <a:pPr lvl="1"/>
            <a:r>
              <a:rPr lang="fr-CA" sz="2400" dirty="0"/>
              <a:t>La vision et les valeurs de la MRC</a:t>
            </a:r>
          </a:p>
          <a:p>
            <a:pPr lvl="1"/>
            <a:r>
              <a:rPr lang="fr-CA" sz="2400" dirty="0"/>
              <a:t>le PDÉ de la MRC de la Papineau</a:t>
            </a:r>
          </a:p>
          <a:p>
            <a:pPr lvl="1"/>
            <a:r>
              <a:rPr lang="fr-CA" sz="2400" dirty="0"/>
              <a:t>Le Plan climat de la MRC Papineau – puits de carbone en agro (3 entreprises reconnues)</a:t>
            </a:r>
          </a:p>
          <a:p>
            <a:pPr lvl="1"/>
            <a:r>
              <a:rPr lang="fr-CA" sz="2400" dirty="0"/>
              <a:t>Nos actions en environnement et biodiversité (PRMHH, OBV, etc.)</a:t>
            </a:r>
          </a:p>
          <a:p>
            <a:pPr lvl="1"/>
            <a:r>
              <a:rPr lang="fr-CA" sz="2400" dirty="0"/>
              <a:t>Le Plan de développement bioalimentaire de l’Outaouais (en cours)</a:t>
            </a:r>
          </a:p>
          <a:p>
            <a:pPr lvl="1"/>
            <a:r>
              <a:rPr lang="fr-CA" sz="2400" dirty="0"/>
              <a:t>Enquête M-O et formation (en cours)</a:t>
            </a:r>
          </a:p>
          <a:p>
            <a:pPr lvl="1"/>
            <a:r>
              <a:rPr lang="fr-CA" sz="2400" dirty="0"/>
              <a:t>Articles 350</a:t>
            </a:r>
            <a:r>
              <a:rPr lang="fr-CA" sz="2400" baseline="30000" dirty="0"/>
              <a:t>ième</a:t>
            </a:r>
            <a:r>
              <a:rPr lang="fr-CA" sz="2400" dirty="0"/>
              <a:t> (Histoire agricole de la Seigneurie et MRC de Papineau)</a:t>
            </a:r>
          </a:p>
          <a:p>
            <a:pPr lvl="1"/>
            <a:r>
              <a:rPr lang="fr-CA" sz="2400" dirty="0"/>
              <a:t>Agro </a:t>
            </a:r>
            <a:r>
              <a:rPr lang="fr-CA" sz="2400" dirty="0" err="1"/>
              <a:t>Lab</a:t>
            </a:r>
            <a:endParaRPr lang="fr-CA" sz="2400" dirty="0"/>
          </a:p>
          <a:p>
            <a:pPr lvl="1"/>
            <a:r>
              <a:rPr lang="fr-CA" sz="2400" dirty="0"/>
              <a:t>Révision de la LPTAQ</a:t>
            </a:r>
          </a:p>
          <a:p>
            <a:pPr lvl="1"/>
            <a:r>
              <a:rPr lang="fr-CA" sz="2400" dirty="0"/>
              <a:t>Etc.</a:t>
            </a:r>
          </a:p>
          <a:p>
            <a:pPr lvl="1"/>
            <a:endParaRPr lang="fr-CA" dirty="0"/>
          </a:p>
          <a:p>
            <a:pPr marL="285750" indent="-285750">
              <a:buFont typeface="Arial" panose="020B0604020202020204" pitchFamily="34" charset="0"/>
              <a:buChar char="•"/>
            </a:pPr>
            <a:endParaRPr lang="fr-CA" dirty="0"/>
          </a:p>
        </p:txBody>
      </p:sp>
    </p:spTree>
    <p:extLst>
      <p:ext uri="{BB962C8B-B14F-4D97-AF65-F5344CB8AC3E}">
        <p14:creationId xmlns:p14="http://schemas.microsoft.com/office/powerpoint/2010/main" val="2272584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7A2D22-A95F-504C-5FEE-2A68811E30EF}"/>
              </a:ext>
            </a:extLst>
          </p:cNvPr>
          <p:cNvSpPr/>
          <p:nvPr/>
        </p:nvSpPr>
        <p:spPr>
          <a:xfrm>
            <a:off x="747251" y="727956"/>
            <a:ext cx="9438967" cy="1063567"/>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50"/>
              </a:spcBef>
              <a:spcAft>
                <a:spcPts val="50"/>
              </a:spcAft>
            </a:pPr>
            <a:r>
              <a:rPr lang="en-US" sz="4000" b="1" dirty="0" err="1">
                <a:solidFill>
                  <a:srgbClr val="223E53"/>
                </a:solidFill>
                <a:latin typeface="Avenir Heavy" panose="02000503020000020003" pitchFamily="2" charset="0"/>
              </a:rPr>
              <a:t>Contexte</a:t>
            </a:r>
            <a:r>
              <a:rPr lang="en-US" sz="4000" b="1" dirty="0">
                <a:solidFill>
                  <a:srgbClr val="223E53"/>
                </a:solidFill>
                <a:latin typeface="Avenir Heavy" panose="02000503020000020003" pitchFamily="2" charset="0"/>
              </a:rPr>
              <a:t> </a:t>
            </a:r>
            <a:r>
              <a:rPr lang="en-US" sz="4000" b="1" dirty="0" err="1">
                <a:solidFill>
                  <a:srgbClr val="223E53"/>
                </a:solidFill>
                <a:latin typeface="Avenir Heavy" panose="02000503020000020003" pitchFamily="2" charset="0"/>
              </a:rPr>
              <a:t>nord-américain</a:t>
            </a:r>
            <a:r>
              <a:rPr lang="en-US" sz="4000" b="1" dirty="0">
                <a:solidFill>
                  <a:srgbClr val="223E53"/>
                </a:solidFill>
                <a:latin typeface="Avenir Heavy" panose="02000503020000020003" pitchFamily="2" charset="0"/>
              </a:rPr>
              <a:t> du </a:t>
            </a:r>
            <a:r>
              <a:rPr lang="en-US" sz="4000" b="1" dirty="0" err="1">
                <a:solidFill>
                  <a:srgbClr val="223E53"/>
                </a:solidFill>
                <a:latin typeface="Avenir Heavy" panose="02000503020000020003" pitchFamily="2" charset="0"/>
              </a:rPr>
              <a:t>secteur</a:t>
            </a:r>
            <a:r>
              <a:rPr lang="en-US" sz="4000" b="1" dirty="0">
                <a:solidFill>
                  <a:srgbClr val="223E53"/>
                </a:solidFill>
                <a:latin typeface="Avenir Heavy" panose="02000503020000020003" pitchFamily="2" charset="0"/>
              </a:rPr>
              <a:t> </a:t>
            </a:r>
            <a:r>
              <a:rPr lang="en-US" sz="4000" b="1" dirty="0" err="1">
                <a:solidFill>
                  <a:srgbClr val="223E53"/>
                </a:solidFill>
                <a:latin typeface="Avenir Heavy" panose="02000503020000020003" pitchFamily="2" charset="0"/>
              </a:rPr>
              <a:t>bovin</a:t>
            </a:r>
            <a:r>
              <a:rPr lang="en-US" sz="4000" b="1" dirty="0">
                <a:solidFill>
                  <a:srgbClr val="223E53"/>
                </a:solidFill>
                <a:latin typeface="Avenir Heavy" panose="02000503020000020003" pitchFamily="2" charset="0"/>
              </a:rPr>
              <a:t> </a:t>
            </a:r>
          </a:p>
        </p:txBody>
      </p:sp>
      <p:pic>
        <p:nvPicPr>
          <p:cNvPr id="5" name="Image 4">
            <a:extLst>
              <a:ext uri="{FF2B5EF4-FFF2-40B4-BE49-F238E27FC236}">
                <a16:creationId xmlns:a16="http://schemas.microsoft.com/office/drawing/2014/main" id="{26DFD024-D5B4-0F15-9811-7A985A273123}"/>
              </a:ext>
            </a:extLst>
          </p:cNvPr>
          <p:cNvPicPr>
            <a:picLocks noChangeAspect="1"/>
          </p:cNvPicPr>
          <p:nvPr/>
        </p:nvPicPr>
        <p:blipFill>
          <a:blip r:embed="rId2"/>
          <a:stretch>
            <a:fillRect/>
          </a:stretch>
        </p:blipFill>
        <p:spPr>
          <a:xfrm>
            <a:off x="747251" y="1920108"/>
            <a:ext cx="6177506" cy="4439733"/>
          </a:xfrm>
          <a:prstGeom prst="rect">
            <a:avLst/>
          </a:prstGeom>
        </p:spPr>
      </p:pic>
      <p:sp>
        <p:nvSpPr>
          <p:cNvPr id="6" name="ZoneTexte 5">
            <a:extLst>
              <a:ext uri="{FF2B5EF4-FFF2-40B4-BE49-F238E27FC236}">
                <a16:creationId xmlns:a16="http://schemas.microsoft.com/office/drawing/2014/main" id="{98088830-AFC4-1747-8482-2C971780BD8D}"/>
              </a:ext>
            </a:extLst>
          </p:cNvPr>
          <p:cNvSpPr txBox="1"/>
          <p:nvPr/>
        </p:nvSpPr>
        <p:spPr>
          <a:xfrm>
            <a:off x="7378262" y="2123090"/>
            <a:ext cx="3615559" cy="3477875"/>
          </a:xfrm>
          <a:prstGeom prst="rect">
            <a:avLst/>
          </a:prstGeom>
          <a:noFill/>
        </p:spPr>
        <p:txBody>
          <a:bodyPr wrap="square" lIns="91440" tIns="45720" rIns="91440" bIns="45720" rtlCol="0" anchor="t">
            <a:spAutoFit/>
          </a:bodyPr>
          <a:lstStyle/>
          <a:p>
            <a:r>
              <a:rPr lang="fr-CA" sz="2000" dirty="0"/>
              <a:t>Une consolidation supportée par de l’argent public tant aux USA qu’au Brésil</a:t>
            </a:r>
          </a:p>
          <a:p>
            <a:endParaRPr lang="fr-CA" sz="2000" dirty="0"/>
          </a:p>
          <a:p>
            <a:r>
              <a:rPr lang="fr-CA" sz="2000" dirty="0"/>
              <a:t>Pression sur les marges de nos producteurs et de nos abattoirs</a:t>
            </a:r>
          </a:p>
          <a:p>
            <a:endParaRPr lang="fr-CA" sz="2000" dirty="0"/>
          </a:p>
          <a:p>
            <a:r>
              <a:rPr lang="fr-CA" sz="2000" dirty="0"/>
              <a:t>Explique l’importance du soutien public aux activités d’abattage et de transformation – abattoir du Pontiac</a:t>
            </a:r>
          </a:p>
        </p:txBody>
      </p:sp>
    </p:spTree>
    <p:extLst>
      <p:ext uri="{BB962C8B-B14F-4D97-AF65-F5344CB8AC3E}">
        <p14:creationId xmlns:p14="http://schemas.microsoft.com/office/powerpoint/2010/main" val="591954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3ABC72A-B757-E1F6-D719-3C2D0904C3F4}"/>
              </a:ext>
            </a:extLst>
          </p:cNvPr>
          <p:cNvPicPr>
            <a:picLocks noChangeAspect="1"/>
          </p:cNvPicPr>
          <p:nvPr/>
        </p:nvPicPr>
        <p:blipFill>
          <a:blip r:embed="rId2"/>
          <a:stretch>
            <a:fillRect/>
          </a:stretch>
        </p:blipFill>
        <p:spPr>
          <a:xfrm>
            <a:off x="3860695" y="791101"/>
            <a:ext cx="7125317" cy="777307"/>
          </a:xfrm>
          <a:prstGeom prst="rect">
            <a:avLst/>
          </a:prstGeom>
        </p:spPr>
      </p:pic>
      <p:pic>
        <p:nvPicPr>
          <p:cNvPr id="5" name="Image 4">
            <a:extLst>
              <a:ext uri="{FF2B5EF4-FFF2-40B4-BE49-F238E27FC236}">
                <a16:creationId xmlns:a16="http://schemas.microsoft.com/office/drawing/2014/main" id="{C3736DA3-634F-05C1-E982-13BC344E35F5}"/>
              </a:ext>
            </a:extLst>
          </p:cNvPr>
          <p:cNvPicPr>
            <a:picLocks noChangeAspect="1"/>
          </p:cNvPicPr>
          <p:nvPr/>
        </p:nvPicPr>
        <p:blipFill>
          <a:blip r:embed="rId3"/>
          <a:stretch>
            <a:fillRect/>
          </a:stretch>
        </p:blipFill>
        <p:spPr>
          <a:xfrm>
            <a:off x="386726" y="2178283"/>
            <a:ext cx="5302969" cy="2496792"/>
          </a:xfrm>
          <a:prstGeom prst="rect">
            <a:avLst/>
          </a:prstGeom>
        </p:spPr>
      </p:pic>
      <p:pic>
        <p:nvPicPr>
          <p:cNvPr id="7" name="Image 6">
            <a:extLst>
              <a:ext uri="{FF2B5EF4-FFF2-40B4-BE49-F238E27FC236}">
                <a16:creationId xmlns:a16="http://schemas.microsoft.com/office/drawing/2014/main" id="{F0BB545C-57F1-9ECB-F7F4-0B4BB1DB7E35}"/>
              </a:ext>
            </a:extLst>
          </p:cNvPr>
          <p:cNvPicPr>
            <a:picLocks noChangeAspect="1"/>
          </p:cNvPicPr>
          <p:nvPr/>
        </p:nvPicPr>
        <p:blipFill>
          <a:blip r:embed="rId4"/>
          <a:stretch>
            <a:fillRect/>
          </a:stretch>
        </p:blipFill>
        <p:spPr>
          <a:xfrm>
            <a:off x="6096000" y="1775129"/>
            <a:ext cx="5621597" cy="2618757"/>
          </a:xfrm>
          <a:prstGeom prst="rect">
            <a:avLst/>
          </a:prstGeom>
        </p:spPr>
      </p:pic>
      <p:pic>
        <p:nvPicPr>
          <p:cNvPr id="9" name="Image 8">
            <a:extLst>
              <a:ext uri="{FF2B5EF4-FFF2-40B4-BE49-F238E27FC236}">
                <a16:creationId xmlns:a16="http://schemas.microsoft.com/office/drawing/2014/main" id="{899D0DEF-31D6-6E6B-CA3E-F279A22BDB64}"/>
              </a:ext>
            </a:extLst>
          </p:cNvPr>
          <p:cNvPicPr>
            <a:picLocks noChangeAspect="1"/>
          </p:cNvPicPr>
          <p:nvPr/>
        </p:nvPicPr>
        <p:blipFill>
          <a:blip r:embed="rId5"/>
          <a:stretch>
            <a:fillRect/>
          </a:stretch>
        </p:blipFill>
        <p:spPr>
          <a:xfrm>
            <a:off x="5689695" y="4393886"/>
            <a:ext cx="5753599" cy="1912786"/>
          </a:xfrm>
          <a:prstGeom prst="rect">
            <a:avLst/>
          </a:prstGeom>
        </p:spPr>
      </p:pic>
      <p:pic>
        <p:nvPicPr>
          <p:cNvPr id="11" name="Image 10">
            <a:extLst>
              <a:ext uri="{FF2B5EF4-FFF2-40B4-BE49-F238E27FC236}">
                <a16:creationId xmlns:a16="http://schemas.microsoft.com/office/drawing/2014/main" id="{F313D3C1-AAE3-7046-6595-40B10D80E4A3}"/>
              </a:ext>
            </a:extLst>
          </p:cNvPr>
          <p:cNvPicPr>
            <a:picLocks noChangeAspect="1"/>
          </p:cNvPicPr>
          <p:nvPr/>
        </p:nvPicPr>
        <p:blipFill>
          <a:blip r:embed="rId6"/>
          <a:stretch>
            <a:fillRect/>
          </a:stretch>
        </p:blipFill>
        <p:spPr>
          <a:xfrm>
            <a:off x="1156869" y="680600"/>
            <a:ext cx="1371719" cy="998307"/>
          </a:xfrm>
          <a:prstGeom prst="rect">
            <a:avLst/>
          </a:prstGeom>
        </p:spPr>
      </p:pic>
      <p:pic>
        <p:nvPicPr>
          <p:cNvPr id="13" name="Image 12">
            <a:extLst>
              <a:ext uri="{FF2B5EF4-FFF2-40B4-BE49-F238E27FC236}">
                <a16:creationId xmlns:a16="http://schemas.microsoft.com/office/drawing/2014/main" id="{F666920C-7CFF-6F54-1F74-0EFB1510D300}"/>
              </a:ext>
            </a:extLst>
          </p:cNvPr>
          <p:cNvPicPr>
            <a:picLocks noChangeAspect="1"/>
          </p:cNvPicPr>
          <p:nvPr/>
        </p:nvPicPr>
        <p:blipFill>
          <a:blip r:embed="rId7"/>
          <a:stretch>
            <a:fillRect/>
          </a:stretch>
        </p:blipFill>
        <p:spPr>
          <a:xfrm>
            <a:off x="1450539" y="4768481"/>
            <a:ext cx="3062468" cy="1319041"/>
          </a:xfrm>
          <a:prstGeom prst="rect">
            <a:avLst/>
          </a:prstGeom>
        </p:spPr>
      </p:pic>
    </p:spTree>
    <p:extLst>
      <p:ext uri="{BB962C8B-B14F-4D97-AF65-F5344CB8AC3E}">
        <p14:creationId xmlns:p14="http://schemas.microsoft.com/office/powerpoint/2010/main" val="1803768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7A2D22-A95F-504C-5FEE-2A68811E30EF}"/>
              </a:ext>
            </a:extLst>
          </p:cNvPr>
          <p:cNvSpPr/>
          <p:nvPr/>
        </p:nvSpPr>
        <p:spPr>
          <a:xfrm>
            <a:off x="747251" y="727956"/>
            <a:ext cx="9438967" cy="1063567"/>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50"/>
              </a:spcBef>
              <a:spcAft>
                <a:spcPts val="50"/>
              </a:spcAft>
            </a:pPr>
            <a:r>
              <a:rPr lang="en-US" sz="4000" b="1" dirty="0" err="1">
                <a:solidFill>
                  <a:srgbClr val="223E53"/>
                </a:solidFill>
                <a:latin typeface="Avenir Heavy" panose="02000503020000020003" pitchFamily="2" charset="0"/>
              </a:rPr>
              <a:t>Contexte</a:t>
            </a:r>
            <a:r>
              <a:rPr lang="en-US" sz="4000" b="1" dirty="0">
                <a:solidFill>
                  <a:srgbClr val="223E53"/>
                </a:solidFill>
                <a:latin typeface="Avenir Heavy" panose="02000503020000020003" pitchFamily="2" charset="0"/>
              </a:rPr>
              <a:t> </a:t>
            </a:r>
            <a:r>
              <a:rPr lang="en-US" sz="4000" b="1" dirty="0" err="1">
                <a:solidFill>
                  <a:srgbClr val="223E53"/>
                </a:solidFill>
                <a:latin typeface="Avenir Heavy" panose="02000503020000020003" pitchFamily="2" charset="0"/>
              </a:rPr>
              <a:t>nord-américain</a:t>
            </a:r>
            <a:r>
              <a:rPr lang="en-US" sz="4000" b="1" dirty="0">
                <a:solidFill>
                  <a:srgbClr val="223E53"/>
                </a:solidFill>
                <a:latin typeface="Avenir Heavy" panose="02000503020000020003" pitchFamily="2" charset="0"/>
              </a:rPr>
              <a:t> du </a:t>
            </a:r>
            <a:r>
              <a:rPr lang="en-US" sz="4000" b="1" dirty="0" err="1">
                <a:solidFill>
                  <a:srgbClr val="223E53"/>
                </a:solidFill>
                <a:latin typeface="Avenir Heavy" panose="02000503020000020003" pitchFamily="2" charset="0"/>
              </a:rPr>
              <a:t>secteur</a:t>
            </a:r>
            <a:r>
              <a:rPr lang="en-US" sz="4000" b="1" dirty="0">
                <a:solidFill>
                  <a:srgbClr val="223E53"/>
                </a:solidFill>
                <a:latin typeface="Avenir Heavy" panose="02000503020000020003" pitchFamily="2" charset="0"/>
              </a:rPr>
              <a:t> bio et de la transformation</a:t>
            </a:r>
          </a:p>
        </p:txBody>
      </p:sp>
      <p:sp>
        <p:nvSpPr>
          <p:cNvPr id="6" name="ZoneTexte 5">
            <a:extLst>
              <a:ext uri="{FF2B5EF4-FFF2-40B4-BE49-F238E27FC236}">
                <a16:creationId xmlns:a16="http://schemas.microsoft.com/office/drawing/2014/main" id="{98088830-AFC4-1747-8482-2C971780BD8D}"/>
              </a:ext>
            </a:extLst>
          </p:cNvPr>
          <p:cNvSpPr txBox="1"/>
          <p:nvPr/>
        </p:nvSpPr>
        <p:spPr>
          <a:xfrm>
            <a:off x="7378262" y="2123090"/>
            <a:ext cx="3615559" cy="3970318"/>
          </a:xfrm>
          <a:prstGeom prst="rect">
            <a:avLst/>
          </a:prstGeom>
          <a:noFill/>
        </p:spPr>
        <p:txBody>
          <a:bodyPr wrap="square" lIns="91440" tIns="45720" rIns="91440" bIns="45720" rtlCol="0" anchor="t">
            <a:spAutoFit/>
          </a:bodyPr>
          <a:lstStyle/>
          <a:p>
            <a:r>
              <a:rPr lang="fr-CA" sz="2800" dirty="0"/>
              <a:t>Consolidation continue par les multinationales et les fonds spéculatifs</a:t>
            </a:r>
          </a:p>
          <a:p>
            <a:endParaRPr lang="fr-CA" sz="2800" dirty="0"/>
          </a:p>
          <a:p>
            <a:r>
              <a:rPr lang="fr-CA" sz="2800" dirty="0"/>
              <a:t>Touche les producteurs, les transformateurs, les grossistes et les commerces de détail</a:t>
            </a:r>
          </a:p>
        </p:txBody>
      </p:sp>
      <p:pic>
        <p:nvPicPr>
          <p:cNvPr id="8" name="Image 7" descr="Une image contenant texte, capture d’écran, motif, conception&#10;&#10;Description générée automatiquement">
            <a:extLst>
              <a:ext uri="{FF2B5EF4-FFF2-40B4-BE49-F238E27FC236}">
                <a16:creationId xmlns:a16="http://schemas.microsoft.com/office/drawing/2014/main" id="{32EBA846-2779-DBB0-B07C-0469D25944B9}"/>
              </a:ext>
            </a:extLst>
          </p:cNvPr>
          <p:cNvPicPr>
            <a:picLocks noChangeAspect="1"/>
          </p:cNvPicPr>
          <p:nvPr/>
        </p:nvPicPr>
        <p:blipFill>
          <a:blip r:embed="rId2"/>
          <a:stretch>
            <a:fillRect/>
          </a:stretch>
        </p:blipFill>
        <p:spPr>
          <a:xfrm>
            <a:off x="1067550" y="1920248"/>
            <a:ext cx="5661061" cy="4373414"/>
          </a:xfrm>
          <a:prstGeom prst="rect">
            <a:avLst/>
          </a:prstGeom>
        </p:spPr>
      </p:pic>
    </p:spTree>
    <p:extLst>
      <p:ext uri="{BB962C8B-B14F-4D97-AF65-F5344CB8AC3E}">
        <p14:creationId xmlns:p14="http://schemas.microsoft.com/office/powerpoint/2010/main" val="1893418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CC41E5B-2A88-237B-0702-408B494F6969}"/>
              </a:ext>
            </a:extLst>
          </p:cNvPr>
          <p:cNvPicPr>
            <a:picLocks noChangeAspect="1"/>
          </p:cNvPicPr>
          <p:nvPr/>
        </p:nvPicPr>
        <p:blipFill>
          <a:blip r:embed="rId2"/>
          <a:stretch>
            <a:fillRect/>
          </a:stretch>
        </p:blipFill>
        <p:spPr>
          <a:xfrm>
            <a:off x="9645804" y="4885772"/>
            <a:ext cx="1565162" cy="1244374"/>
          </a:xfrm>
          <a:prstGeom prst="rect">
            <a:avLst/>
          </a:prstGeom>
        </p:spPr>
      </p:pic>
      <p:sp>
        <p:nvSpPr>
          <p:cNvPr id="11" name="TextBox 10">
            <a:extLst>
              <a:ext uri="{FF2B5EF4-FFF2-40B4-BE49-F238E27FC236}">
                <a16:creationId xmlns:a16="http://schemas.microsoft.com/office/drawing/2014/main" id="{E9828691-62CB-8309-9327-9B80A0E19730}"/>
              </a:ext>
            </a:extLst>
          </p:cNvPr>
          <p:cNvSpPr txBox="1"/>
          <p:nvPr/>
        </p:nvSpPr>
        <p:spPr>
          <a:xfrm>
            <a:off x="2009078" y="3429000"/>
            <a:ext cx="8173844" cy="992579"/>
          </a:xfrm>
          <a:prstGeom prst="rect">
            <a:avLst/>
          </a:prstGeom>
          <a:noFill/>
        </p:spPr>
        <p:txBody>
          <a:bodyPr wrap="square">
            <a:spAutoFit/>
          </a:bodyPr>
          <a:lstStyle/>
          <a:p>
            <a:pPr algn="ctr">
              <a:lnSpc>
                <a:spcPct val="90000"/>
              </a:lnSpc>
              <a:spcBef>
                <a:spcPts val="50"/>
              </a:spcBef>
              <a:spcAft>
                <a:spcPts val="50"/>
              </a:spcAft>
            </a:pPr>
            <a:r>
              <a:rPr lang="en-US" sz="6500" b="1" dirty="0" err="1">
                <a:solidFill>
                  <a:schemeClr val="bg1"/>
                </a:solidFill>
                <a:latin typeface=""/>
              </a:rPr>
              <a:t>mrcpapineau.com</a:t>
            </a:r>
            <a:endParaRPr lang="en-US" sz="6500" b="1" dirty="0">
              <a:solidFill>
                <a:schemeClr val="bg1"/>
              </a:solidFill>
              <a:latin typeface=""/>
            </a:endParaRPr>
          </a:p>
        </p:txBody>
      </p:sp>
      <p:sp>
        <p:nvSpPr>
          <p:cNvPr id="10" name="Rectangle 9">
            <a:extLst>
              <a:ext uri="{FF2B5EF4-FFF2-40B4-BE49-F238E27FC236}">
                <a16:creationId xmlns:a16="http://schemas.microsoft.com/office/drawing/2014/main" id="{CE240A8C-BE59-1785-3FAB-1AD677D16C5C}"/>
              </a:ext>
            </a:extLst>
          </p:cNvPr>
          <p:cNvSpPr/>
          <p:nvPr/>
        </p:nvSpPr>
        <p:spPr>
          <a:xfrm>
            <a:off x="4323785" y="2038763"/>
            <a:ext cx="3786802" cy="589280"/>
          </a:xfrm>
          <a:prstGeom prst="rect">
            <a:avLst/>
          </a:prstGeom>
          <a:solidFill>
            <a:srgbClr val="223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50A30981-8FD6-BF94-6521-A46B7455756D}"/>
              </a:ext>
            </a:extLst>
          </p:cNvPr>
          <p:cNvSpPr/>
          <p:nvPr/>
        </p:nvSpPr>
        <p:spPr>
          <a:xfrm>
            <a:off x="4535735" y="1852262"/>
            <a:ext cx="504020" cy="934720"/>
          </a:xfrm>
          <a:custGeom>
            <a:avLst/>
            <a:gdLst>
              <a:gd name="connsiteX0" fmla="*/ 457200 w 457200"/>
              <a:gd name="connsiteY0" fmla="*/ 182880 h 934720"/>
              <a:gd name="connsiteX1" fmla="*/ 457200 w 457200"/>
              <a:gd name="connsiteY1" fmla="*/ 182880 h 934720"/>
              <a:gd name="connsiteX2" fmla="*/ 457200 w 457200"/>
              <a:gd name="connsiteY2" fmla="*/ 71120 h 934720"/>
              <a:gd name="connsiteX3" fmla="*/ 0 w 457200"/>
              <a:gd name="connsiteY3" fmla="*/ 0 h 934720"/>
              <a:gd name="connsiteX4" fmla="*/ 0 w 457200"/>
              <a:gd name="connsiteY4" fmla="*/ 934720 h 934720"/>
              <a:gd name="connsiteX5" fmla="*/ 457200 w 457200"/>
              <a:gd name="connsiteY5" fmla="*/ 873760 h 934720"/>
              <a:gd name="connsiteX6" fmla="*/ 457200 w 457200"/>
              <a:gd name="connsiteY6" fmla="*/ 772160 h 9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934720">
                <a:moveTo>
                  <a:pt x="457200" y="182880"/>
                </a:moveTo>
                <a:lnTo>
                  <a:pt x="457200" y="182880"/>
                </a:lnTo>
                <a:lnTo>
                  <a:pt x="457200" y="71120"/>
                </a:lnTo>
                <a:lnTo>
                  <a:pt x="0" y="0"/>
                </a:lnTo>
                <a:lnTo>
                  <a:pt x="0" y="934720"/>
                </a:lnTo>
                <a:lnTo>
                  <a:pt x="457200" y="873760"/>
                </a:lnTo>
                <a:lnTo>
                  <a:pt x="457200" y="772160"/>
                </a:lnTo>
              </a:path>
            </a:pathLst>
          </a:custGeom>
          <a:ln w="15875">
            <a:solidFill>
              <a:srgbClr val="C95635"/>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9" name="TextBox 8">
            <a:extLst>
              <a:ext uri="{FF2B5EF4-FFF2-40B4-BE49-F238E27FC236}">
                <a16:creationId xmlns:a16="http://schemas.microsoft.com/office/drawing/2014/main" id="{00F31C49-AB0C-D834-FE7C-F73D78093742}"/>
              </a:ext>
            </a:extLst>
          </p:cNvPr>
          <p:cNvSpPr txBox="1"/>
          <p:nvPr/>
        </p:nvSpPr>
        <p:spPr>
          <a:xfrm>
            <a:off x="4690697" y="2134956"/>
            <a:ext cx="3419890" cy="461665"/>
          </a:xfrm>
          <a:prstGeom prst="rect">
            <a:avLst/>
          </a:prstGeom>
          <a:noFill/>
        </p:spPr>
        <p:txBody>
          <a:bodyPr wrap="square">
            <a:spAutoFit/>
          </a:bodyPr>
          <a:lstStyle/>
          <a:p>
            <a:r>
              <a:rPr lang="en-US" sz="2400" dirty="0">
                <a:solidFill>
                  <a:schemeClr val="bg1"/>
                </a:solidFill>
                <a:latin typeface="Avenir Medium" panose="02000503020000020003" pitchFamily="2" charset="0"/>
              </a:rPr>
              <a:t>Pour plus </a:t>
            </a:r>
            <a:r>
              <a:rPr lang="fr-CA" sz="2400" dirty="0">
                <a:solidFill>
                  <a:schemeClr val="bg1"/>
                </a:solidFill>
                <a:latin typeface="Avenir Medium" panose="02000503020000020003" pitchFamily="2" charset="0"/>
              </a:rPr>
              <a:t>d’informations</a:t>
            </a:r>
          </a:p>
        </p:txBody>
      </p:sp>
    </p:spTree>
    <p:extLst>
      <p:ext uri="{BB962C8B-B14F-4D97-AF65-F5344CB8AC3E}">
        <p14:creationId xmlns:p14="http://schemas.microsoft.com/office/powerpoint/2010/main" val="3842139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F05715-72E7-FB44-6B17-CB7FB7448502}"/>
              </a:ext>
            </a:extLst>
          </p:cNvPr>
          <p:cNvSpPr>
            <a:spLocks noGrp="1"/>
          </p:cNvSpPr>
          <p:nvPr>
            <p:ph type="title"/>
          </p:nvPr>
        </p:nvSpPr>
        <p:spPr/>
        <p:txBody>
          <a:bodyPr>
            <a:normAutofit fontScale="90000"/>
          </a:bodyPr>
          <a:lstStyle/>
          <a:p>
            <a:br>
              <a:rPr lang="fr-CA" dirty="0"/>
            </a:br>
            <a:br>
              <a:rPr lang="fr-CA" dirty="0"/>
            </a:br>
            <a:r>
              <a:rPr lang="fr-CA" dirty="0"/>
              <a:t>       </a:t>
            </a:r>
            <a:br>
              <a:rPr lang="fr-CA" dirty="0"/>
            </a:br>
            <a:br>
              <a:rPr lang="fr-CA" dirty="0"/>
            </a:br>
            <a:endParaRPr lang="fr-CA" dirty="0"/>
          </a:p>
        </p:txBody>
      </p:sp>
      <p:pic>
        <p:nvPicPr>
          <p:cNvPr id="5" name="Espace réservé du contenu 4">
            <a:extLst>
              <a:ext uri="{FF2B5EF4-FFF2-40B4-BE49-F238E27FC236}">
                <a16:creationId xmlns:a16="http://schemas.microsoft.com/office/drawing/2014/main" id="{94A3F4D7-D0C8-25A4-10AF-951AA8864AC8}"/>
              </a:ext>
            </a:extLst>
          </p:cNvPr>
          <p:cNvPicPr>
            <a:picLocks noGrp="1" noChangeAspect="1"/>
          </p:cNvPicPr>
          <p:nvPr>
            <p:ph idx="1"/>
          </p:nvPr>
        </p:nvPicPr>
        <p:blipFill>
          <a:blip r:embed="rId2"/>
          <a:stretch>
            <a:fillRect/>
          </a:stretch>
        </p:blipFill>
        <p:spPr>
          <a:xfrm>
            <a:off x="1022573" y="1690688"/>
            <a:ext cx="2125072" cy="4351338"/>
          </a:xfrm>
        </p:spPr>
      </p:pic>
      <p:sp>
        <p:nvSpPr>
          <p:cNvPr id="6" name="ZoneTexte 5">
            <a:extLst>
              <a:ext uri="{FF2B5EF4-FFF2-40B4-BE49-F238E27FC236}">
                <a16:creationId xmlns:a16="http://schemas.microsoft.com/office/drawing/2014/main" id="{083DA045-979A-D75B-51B5-7AB5EB4545E6}"/>
              </a:ext>
            </a:extLst>
          </p:cNvPr>
          <p:cNvSpPr txBox="1"/>
          <p:nvPr/>
        </p:nvSpPr>
        <p:spPr>
          <a:xfrm>
            <a:off x="4094018" y="2098964"/>
            <a:ext cx="6660573" cy="3970318"/>
          </a:xfrm>
          <a:prstGeom prst="rect">
            <a:avLst/>
          </a:prstGeom>
          <a:noFill/>
        </p:spPr>
        <p:txBody>
          <a:bodyPr wrap="square" lIns="91440" tIns="45720" rIns="91440" bIns="45720" rtlCol="0" anchor="t">
            <a:spAutoFit/>
          </a:bodyPr>
          <a:lstStyle/>
          <a:p>
            <a:endParaRPr lang="fr-CA" sz="7200" dirty="0"/>
          </a:p>
          <a:p>
            <a:r>
              <a:rPr lang="fr-CA" sz="7200" dirty="0"/>
              <a:t>Samuel Comtois</a:t>
            </a:r>
            <a:endParaRPr lang="fr-CA" sz="3600" dirty="0"/>
          </a:p>
          <a:p>
            <a:r>
              <a:rPr lang="fr-CA" sz="3600" dirty="0"/>
              <a:t>A réalisé le PDZA de MRC Vallée-de la-Gatineau et Pontiac (en cours)</a:t>
            </a:r>
          </a:p>
        </p:txBody>
      </p:sp>
      <p:pic>
        <p:nvPicPr>
          <p:cNvPr id="3" name="Espace réservé du contenu 4">
            <a:extLst>
              <a:ext uri="{FF2B5EF4-FFF2-40B4-BE49-F238E27FC236}">
                <a16:creationId xmlns:a16="http://schemas.microsoft.com/office/drawing/2014/main" id="{DEC5524D-E839-BDCC-A921-DC3CC94A4AB3}"/>
              </a:ext>
            </a:extLst>
          </p:cNvPr>
          <p:cNvPicPr>
            <a:picLocks noChangeAspect="1"/>
          </p:cNvPicPr>
          <p:nvPr/>
        </p:nvPicPr>
        <p:blipFill>
          <a:blip r:embed="rId2"/>
          <a:stretch>
            <a:fillRect/>
          </a:stretch>
        </p:blipFill>
        <p:spPr>
          <a:xfrm>
            <a:off x="1174973" y="1843088"/>
            <a:ext cx="2125072" cy="4351338"/>
          </a:xfrm>
        </p:spPr>
      </p:pic>
      <p:pic>
        <p:nvPicPr>
          <p:cNvPr id="4" name="Espace réservé du contenu 4">
            <a:extLst>
              <a:ext uri="{FF2B5EF4-FFF2-40B4-BE49-F238E27FC236}">
                <a16:creationId xmlns:a16="http://schemas.microsoft.com/office/drawing/2014/main" id="{C887D6CC-4A83-D8CD-DEC5-AD76287BC87A}"/>
              </a:ext>
            </a:extLst>
          </p:cNvPr>
          <p:cNvPicPr>
            <a:picLocks noChangeAspect="1"/>
          </p:cNvPicPr>
          <p:nvPr/>
        </p:nvPicPr>
        <p:blipFill>
          <a:blip r:embed="rId2"/>
          <a:stretch>
            <a:fillRect/>
          </a:stretch>
        </p:blipFill>
        <p:spPr>
          <a:xfrm>
            <a:off x="1327373" y="1995488"/>
            <a:ext cx="2125072" cy="4351338"/>
          </a:xfrm>
        </p:spPr>
      </p:pic>
      <p:pic>
        <p:nvPicPr>
          <p:cNvPr id="8" name="Image 7">
            <a:extLst>
              <a:ext uri="{FF2B5EF4-FFF2-40B4-BE49-F238E27FC236}">
                <a16:creationId xmlns:a16="http://schemas.microsoft.com/office/drawing/2014/main" id="{2325473B-CF9A-B6E0-2DEF-C435DB7AEE3F}"/>
              </a:ext>
            </a:extLst>
          </p:cNvPr>
          <p:cNvPicPr>
            <a:picLocks noChangeAspect="1"/>
          </p:cNvPicPr>
          <p:nvPr/>
        </p:nvPicPr>
        <p:blipFill>
          <a:blip r:embed="rId3"/>
          <a:stretch>
            <a:fillRect/>
          </a:stretch>
        </p:blipFill>
        <p:spPr>
          <a:xfrm>
            <a:off x="1327373" y="2285057"/>
            <a:ext cx="1615580" cy="3467400"/>
          </a:xfrm>
          <a:prstGeom prst="rect">
            <a:avLst/>
          </a:prstGeom>
        </p:spPr>
      </p:pic>
      <p:sp>
        <p:nvSpPr>
          <p:cNvPr id="7" name="ZoneTexte 6">
            <a:extLst>
              <a:ext uri="{FF2B5EF4-FFF2-40B4-BE49-F238E27FC236}">
                <a16:creationId xmlns:a16="http://schemas.microsoft.com/office/drawing/2014/main" id="{1965DBE8-DF38-5152-CD84-76352BF34AD6}"/>
              </a:ext>
            </a:extLst>
          </p:cNvPr>
          <p:cNvSpPr txBox="1"/>
          <p:nvPr/>
        </p:nvSpPr>
        <p:spPr>
          <a:xfrm>
            <a:off x="1327373" y="914400"/>
            <a:ext cx="9041270" cy="1200329"/>
          </a:xfrm>
          <a:prstGeom prst="rect">
            <a:avLst/>
          </a:prstGeom>
          <a:noFill/>
        </p:spPr>
        <p:txBody>
          <a:bodyPr wrap="square" rtlCol="0">
            <a:spAutoFit/>
          </a:bodyPr>
          <a:lstStyle/>
          <a:p>
            <a:r>
              <a:rPr lang="fr-CA" sz="3600" b="1" dirty="0"/>
              <a:t>Notre accompagnateur et </a:t>
            </a:r>
            <a:br>
              <a:rPr lang="fr-CA" sz="3600" b="1" dirty="0"/>
            </a:br>
            <a:r>
              <a:rPr lang="fr-CA" sz="3600" b="1" dirty="0" err="1"/>
              <a:t>co</a:t>
            </a:r>
            <a:r>
              <a:rPr lang="fr-CA" sz="3600" b="1" dirty="0"/>
              <a:t>-animateur lors des consultations</a:t>
            </a:r>
          </a:p>
        </p:txBody>
      </p:sp>
    </p:spTree>
    <p:extLst>
      <p:ext uri="{BB962C8B-B14F-4D97-AF65-F5344CB8AC3E}">
        <p14:creationId xmlns:p14="http://schemas.microsoft.com/office/powerpoint/2010/main" val="4002397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E44881B-EABE-0DF3-F77B-3193BF503D90}"/>
              </a:ext>
            </a:extLst>
          </p:cNvPr>
          <p:cNvSpPr txBox="1"/>
          <p:nvPr/>
        </p:nvSpPr>
        <p:spPr>
          <a:xfrm>
            <a:off x="898071" y="1877786"/>
            <a:ext cx="10270672" cy="4031873"/>
          </a:xfrm>
          <a:prstGeom prst="rect">
            <a:avLst/>
          </a:prstGeom>
          <a:noFill/>
        </p:spPr>
        <p:txBody>
          <a:bodyPr wrap="square" lIns="91440" tIns="45720" rIns="91440" bIns="45720" anchor="t">
            <a:spAutoFit/>
          </a:bodyPr>
          <a:lstStyle/>
          <a:p>
            <a:r>
              <a:rPr lang="fr-CA" sz="2800" dirty="0"/>
              <a:t>Coût de projet: 150 000$</a:t>
            </a:r>
          </a:p>
          <a:p>
            <a:r>
              <a:rPr lang="fr-CA" sz="2800" dirty="0"/>
              <a:t>Financement MAPAQ : 50 000$</a:t>
            </a:r>
            <a:endParaRPr lang="fr-CA" sz="2800" dirty="0">
              <a:ea typeface="Calibri"/>
              <a:cs typeface="Calibri"/>
            </a:endParaRPr>
          </a:p>
          <a:p>
            <a:r>
              <a:rPr lang="fr-CA" sz="2800" dirty="0"/>
              <a:t>Financement MRC : 15 000$ en argent et 75 000$ en nature</a:t>
            </a:r>
            <a:endParaRPr lang="fr-CA" sz="2800" dirty="0">
              <a:ea typeface="Calibri" panose="020F0502020204030204"/>
              <a:cs typeface="Calibri" panose="020F0502020204030204"/>
            </a:endParaRPr>
          </a:p>
          <a:p>
            <a:pPr marL="0" indent="0">
              <a:buNone/>
            </a:pPr>
            <a:endParaRPr lang="fr-CA" sz="2800" dirty="0"/>
          </a:p>
          <a:p>
            <a:r>
              <a:rPr lang="fr-CA" sz="2800"/>
              <a:t>Consultations et portrait : février 2024- mai 2025</a:t>
            </a:r>
            <a:endParaRPr lang="fr-CA" sz="2800">
              <a:ea typeface="Calibri"/>
              <a:cs typeface="Calibri"/>
            </a:endParaRPr>
          </a:p>
          <a:p>
            <a:pPr marL="0" indent="0">
              <a:buNone/>
            </a:pPr>
            <a:r>
              <a:rPr lang="fr-CA" sz="2800" dirty="0"/>
              <a:t>Rédaction : en continu de septembre 2024 à septembre 2025</a:t>
            </a:r>
          </a:p>
          <a:p>
            <a:pPr marL="0" indent="0">
              <a:buNone/>
            </a:pPr>
            <a:r>
              <a:rPr lang="fr-CA" sz="2800" dirty="0"/>
              <a:t>Présentation au CA/CM  en septembre 2025 pour adoption</a:t>
            </a:r>
          </a:p>
          <a:p>
            <a:pPr marL="0" indent="0">
              <a:buNone/>
            </a:pPr>
            <a:r>
              <a:rPr lang="fr-CA" sz="2800" dirty="0"/>
              <a:t>Graphisme, mise en page et publication en février 2026</a:t>
            </a:r>
          </a:p>
          <a:p>
            <a:pPr marL="0" indent="0">
              <a:buNone/>
            </a:pPr>
            <a:r>
              <a:rPr lang="fr-CA" sz="2800" dirty="0"/>
              <a:t>Rapport intérimaire (</a:t>
            </a:r>
            <a:r>
              <a:rPr lang="fr-CA" sz="2800" dirty="0" err="1"/>
              <a:t>fév</a:t>
            </a:r>
            <a:r>
              <a:rPr lang="fr-CA" sz="2800" dirty="0"/>
              <a:t> 2025) – rapport final (</a:t>
            </a:r>
            <a:r>
              <a:rPr lang="fr-CA" sz="2800" dirty="0" err="1"/>
              <a:t>fév</a:t>
            </a:r>
            <a:r>
              <a:rPr lang="fr-CA" sz="2800" dirty="0"/>
              <a:t> 2026</a:t>
            </a:r>
            <a:r>
              <a:rPr lang="fr-CA" sz="3200" dirty="0"/>
              <a:t>)</a:t>
            </a:r>
          </a:p>
        </p:txBody>
      </p:sp>
      <p:sp>
        <p:nvSpPr>
          <p:cNvPr id="4" name="ZoneTexte 3">
            <a:extLst>
              <a:ext uri="{FF2B5EF4-FFF2-40B4-BE49-F238E27FC236}">
                <a16:creationId xmlns:a16="http://schemas.microsoft.com/office/drawing/2014/main" id="{BA9D6D7F-6641-EEE3-DAA3-AA45780E78B0}"/>
              </a:ext>
            </a:extLst>
          </p:cNvPr>
          <p:cNvSpPr txBox="1"/>
          <p:nvPr/>
        </p:nvSpPr>
        <p:spPr>
          <a:xfrm>
            <a:off x="1028700" y="718457"/>
            <a:ext cx="8049986" cy="707886"/>
          </a:xfrm>
          <a:prstGeom prst="rect">
            <a:avLst/>
          </a:prstGeom>
          <a:noFill/>
        </p:spPr>
        <p:txBody>
          <a:bodyPr wrap="square" rtlCol="0">
            <a:spAutoFit/>
          </a:bodyPr>
          <a:lstStyle/>
          <a:p>
            <a:r>
              <a:rPr lang="fr-CA" sz="4000" dirty="0"/>
              <a:t>Échéanciers et budgets</a:t>
            </a:r>
          </a:p>
        </p:txBody>
      </p:sp>
    </p:spTree>
    <p:extLst>
      <p:ext uri="{BB962C8B-B14F-4D97-AF65-F5344CB8AC3E}">
        <p14:creationId xmlns:p14="http://schemas.microsoft.com/office/powerpoint/2010/main" val="60756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5EF73A8-80A4-F10E-4470-5BC93E2BC05C}"/>
              </a:ext>
            </a:extLst>
          </p:cNvPr>
          <p:cNvSpPr txBox="1"/>
          <p:nvPr/>
        </p:nvSpPr>
        <p:spPr>
          <a:xfrm>
            <a:off x="981034" y="616915"/>
            <a:ext cx="10667514" cy="3109569"/>
          </a:xfrm>
          <a:prstGeom prst="rect">
            <a:avLst/>
          </a:prstGeom>
          <a:noFill/>
        </p:spPr>
        <p:txBody>
          <a:bodyPr wrap="square">
            <a:spAutoFit/>
          </a:bodyPr>
          <a:lstStyle/>
          <a:p>
            <a:pPr>
              <a:lnSpc>
                <a:spcPct val="90000"/>
              </a:lnSpc>
              <a:spcBef>
                <a:spcPts val="50"/>
              </a:spcBef>
              <a:spcAft>
                <a:spcPts val="50"/>
              </a:spcAft>
            </a:pPr>
            <a:r>
              <a:rPr lang="en-US" sz="7200" b="1" dirty="0" err="1">
                <a:solidFill>
                  <a:schemeClr val="bg1"/>
                </a:solidFill>
                <a:latin typeface="Avenir Heavy" panose="02000503020000020003" pitchFamily="2" charset="0"/>
              </a:rPr>
              <a:t>Bilan</a:t>
            </a:r>
            <a:r>
              <a:rPr lang="en-US" sz="7200" b="1" dirty="0">
                <a:solidFill>
                  <a:schemeClr val="bg1"/>
                </a:solidFill>
                <a:latin typeface="Avenir Heavy" panose="02000503020000020003" pitchFamily="2" charset="0"/>
              </a:rPr>
              <a:t> du PDZAA 2017-2023</a:t>
            </a:r>
          </a:p>
          <a:p>
            <a:pPr>
              <a:lnSpc>
                <a:spcPct val="90000"/>
              </a:lnSpc>
              <a:spcBef>
                <a:spcPts val="50"/>
              </a:spcBef>
              <a:spcAft>
                <a:spcPts val="50"/>
              </a:spcAft>
            </a:pPr>
            <a:r>
              <a:rPr lang="en-US" sz="7200" b="1" dirty="0">
                <a:solidFill>
                  <a:srgbClr val="C95635"/>
                </a:solidFill>
                <a:latin typeface="Avenir Heavy" panose="02000503020000020003" pitchFamily="2" charset="0"/>
              </a:rPr>
              <a:t>FORUM 1 PDZAA - MRC DE PAPINEAU</a:t>
            </a:r>
          </a:p>
        </p:txBody>
      </p:sp>
      <p:pic>
        <p:nvPicPr>
          <p:cNvPr id="2" name="Picture 1">
            <a:extLst>
              <a:ext uri="{FF2B5EF4-FFF2-40B4-BE49-F238E27FC236}">
                <a16:creationId xmlns:a16="http://schemas.microsoft.com/office/drawing/2014/main" id="{E4542E66-9EEA-4295-D41F-3572CD05C002}"/>
              </a:ext>
            </a:extLst>
          </p:cNvPr>
          <p:cNvPicPr>
            <a:picLocks noChangeAspect="1"/>
          </p:cNvPicPr>
          <p:nvPr/>
        </p:nvPicPr>
        <p:blipFill>
          <a:blip r:embed="rId2"/>
          <a:stretch>
            <a:fillRect/>
          </a:stretch>
        </p:blipFill>
        <p:spPr>
          <a:xfrm>
            <a:off x="9645804" y="4885772"/>
            <a:ext cx="1565162" cy="1244374"/>
          </a:xfrm>
          <a:prstGeom prst="rect">
            <a:avLst/>
          </a:prstGeom>
        </p:spPr>
      </p:pic>
    </p:spTree>
    <p:extLst>
      <p:ext uri="{BB962C8B-B14F-4D97-AF65-F5344CB8AC3E}">
        <p14:creationId xmlns:p14="http://schemas.microsoft.com/office/powerpoint/2010/main" val="1141075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7A2D22-A95F-504C-5FEE-2A68811E30EF}"/>
              </a:ext>
            </a:extLst>
          </p:cNvPr>
          <p:cNvSpPr/>
          <p:nvPr/>
        </p:nvSpPr>
        <p:spPr>
          <a:xfrm>
            <a:off x="747251" y="727956"/>
            <a:ext cx="9438967" cy="1063567"/>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50"/>
              </a:spcBef>
              <a:spcAft>
                <a:spcPts val="50"/>
              </a:spcAft>
            </a:pPr>
            <a:endParaRPr lang="en-US" sz="4000" b="1" dirty="0">
              <a:solidFill>
                <a:srgbClr val="223E53"/>
              </a:solidFill>
              <a:latin typeface="Avenir Heavy" panose="02000503020000020003" pitchFamily="2" charset="0"/>
            </a:endParaRPr>
          </a:p>
        </p:txBody>
      </p:sp>
      <p:pic>
        <p:nvPicPr>
          <p:cNvPr id="4" name="Image 3">
            <a:extLst>
              <a:ext uri="{FF2B5EF4-FFF2-40B4-BE49-F238E27FC236}">
                <a16:creationId xmlns:a16="http://schemas.microsoft.com/office/drawing/2014/main" id="{76E2D5C2-C006-91FB-06BD-B48DD12302B2}"/>
              </a:ext>
            </a:extLst>
          </p:cNvPr>
          <p:cNvPicPr>
            <a:picLocks noChangeAspect="1"/>
          </p:cNvPicPr>
          <p:nvPr/>
        </p:nvPicPr>
        <p:blipFill>
          <a:blip r:embed="rId2"/>
          <a:stretch>
            <a:fillRect/>
          </a:stretch>
        </p:blipFill>
        <p:spPr>
          <a:xfrm>
            <a:off x="747251" y="279597"/>
            <a:ext cx="10333833" cy="6084676"/>
          </a:xfrm>
          <a:prstGeom prst="rect">
            <a:avLst/>
          </a:prstGeom>
        </p:spPr>
      </p:pic>
    </p:spTree>
    <p:extLst>
      <p:ext uri="{BB962C8B-B14F-4D97-AF65-F5344CB8AC3E}">
        <p14:creationId xmlns:p14="http://schemas.microsoft.com/office/powerpoint/2010/main" val="1419213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09A4BA6-1F56-3BD2-4F30-D16F8DB992BE}"/>
              </a:ext>
            </a:extLst>
          </p:cNvPr>
          <p:cNvPicPr>
            <a:picLocks noChangeAspect="1"/>
          </p:cNvPicPr>
          <p:nvPr/>
        </p:nvPicPr>
        <p:blipFill>
          <a:blip r:embed="rId2"/>
          <a:stretch>
            <a:fillRect/>
          </a:stretch>
        </p:blipFill>
        <p:spPr>
          <a:xfrm>
            <a:off x="1140157" y="360573"/>
            <a:ext cx="10190247" cy="6131667"/>
          </a:xfrm>
          <a:prstGeom prst="rect">
            <a:avLst/>
          </a:prstGeom>
        </p:spPr>
      </p:pic>
    </p:spTree>
    <p:extLst>
      <p:ext uri="{BB962C8B-B14F-4D97-AF65-F5344CB8AC3E}">
        <p14:creationId xmlns:p14="http://schemas.microsoft.com/office/powerpoint/2010/main" val="1541569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FA4CD85-DFFC-0709-8D93-8891FDDC1CDC}"/>
              </a:ext>
            </a:extLst>
          </p:cNvPr>
          <p:cNvPicPr>
            <a:picLocks noChangeAspect="1"/>
          </p:cNvPicPr>
          <p:nvPr/>
        </p:nvPicPr>
        <p:blipFill>
          <a:blip r:embed="rId2"/>
          <a:stretch>
            <a:fillRect/>
          </a:stretch>
        </p:blipFill>
        <p:spPr>
          <a:xfrm>
            <a:off x="964019" y="358585"/>
            <a:ext cx="10168801" cy="6083896"/>
          </a:xfrm>
          <a:prstGeom prst="rect">
            <a:avLst/>
          </a:prstGeom>
        </p:spPr>
      </p:pic>
    </p:spTree>
    <p:extLst>
      <p:ext uri="{BB962C8B-B14F-4D97-AF65-F5344CB8AC3E}">
        <p14:creationId xmlns:p14="http://schemas.microsoft.com/office/powerpoint/2010/main" val="2617220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07E25A8-60F3-1B38-FC20-9CE42862E62F}"/>
              </a:ext>
            </a:extLst>
          </p:cNvPr>
          <p:cNvPicPr>
            <a:picLocks noChangeAspect="1"/>
          </p:cNvPicPr>
          <p:nvPr/>
        </p:nvPicPr>
        <p:blipFill>
          <a:blip r:embed="rId2"/>
          <a:stretch>
            <a:fillRect/>
          </a:stretch>
        </p:blipFill>
        <p:spPr>
          <a:xfrm>
            <a:off x="372654" y="1383031"/>
            <a:ext cx="11256335" cy="3714750"/>
          </a:xfrm>
          <a:prstGeom prst="rect">
            <a:avLst/>
          </a:prstGeom>
        </p:spPr>
      </p:pic>
    </p:spTree>
    <p:extLst>
      <p:ext uri="{BB962C8B-B14F-4D97-AF65-F5344CB8AC3E}">
        <p14:creationId xmlns:p14="http://schemas.microsoft.com/office/powerpoint/2010/main" val="3911660680"/>
      </p:ext>
    </p:extLst>
  </p:cSld>
  <p:clrMapOvr>
    <a:masterClrMapping/>
  </p:clrMapOvr>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4d55bb8-4c85-4ae9-820f-60d133ef4c0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C27EB730B3EF9418E86FBFD93638647" ma:contentTypeVersion="13" ma:contentTypeDescription="Crée un document." ma:contentTypeScope="" ma:versionID="9b266f6cef6682481cfaf0a8d28c6a89">
  <xsd:schema xmlns:xsd="http://www.w3.org/2001/XMLSchema" xmlns:xs="http://www.w3.org/2001/XMLSchema" xmlns:p="http://schemas.microsoft.com/office/2006/metadata/properties" xmlns:ns2="74d55bb8-4c85-4ae9-820f-60d133ef4c0b" xmlns:ns3="2779dbd7-b4aa-4fb5-8c58-e042058f8036" targetNamespace="http://schemas.microsoft.com/office/2006/metadata/properties" ma:root="true" ma:fieldsID="2812400d8770d394aa045fae523c56c0" ns2:_="" ns3:_="">
    <xsd:import namespace="74d55bb8-4c85-4ae9-820f-60d133ef4c0b"/>
    <xsd:import namespace="2779dbd7-b4aa-4fb5-8c58-e042058f803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2:MediaServiceDateTake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55bb8-4c85-4ae9-820f-60d133ef4c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alises d’images" ma:readOnly="false" ma:fieldId="{5cf76f15-5ced-4ddc-b409-7134ff3c332f}" ma:taxonomyMulti="true" ma:sspId="725adde0-e56d-4c62-8e31-92f35f1e7bea"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79dbd7-b4aa-4fb5-8c58-e042058f8036"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CEAFD9-5AEE-42B9-A5E5-824469A9E02C}">
  <ds:schemaRefs>
    <ds:schemaRef ds:uri="http://schemas.microsoft.com/office/2006/documentManagement/types"/>
    <ds:schemaRef ds:uri="http://purl.org/dc/terms/"/>
    <ds:schemaRef ds:uri="http://purl.org/dc/elements/1.1/"/>
    <ds:schemaRef ds:uri="a73324b6-824d-498e-a8fd-32ccbbccc76d"/>
    <ds:schemaRef ds:uri="http://schemas.microsoft.com/office/2006/metadata/properties"/>
    <ds:schemaRef ds:uri="http://purl.org/dc/dcmitype/"/>
    <ds:schemaRef ds:uri="http://schemas.microsoft.com/office/infopath/2007/PartnerControls"/>
    <ds:schemaRef ds:uri="http://schemas.openxmlformats.org/package/2006/metadata/core-properties"/>
    <ds:schemaRef ds:uri="a4e6276d-5ffb-42c1-8f46-f1fe1470e703"/>
    <ds:schemaRef ds:uri="http://www.w3.org/XML/1998/namespace"/>
    <ds:schemaRef ds:uri="74d55bb8-4c85-4ae9-820f-60d133ef4c0b"/>
  </ds:schemaRefs>
</ds:datastoreItem>
</file>

<file path=customXml/itemProps2.xml><?xml version="1.0" encoding="utf-8"?>
<ds:datastoreItem xmlns:ds="http://schemas.openxmlformats.org/officeDocument/2006/customXml" ds:itemID="{5505DD2B-F700-4F40-BD5C-2323A9A653F0}">
  <ds:schemaRefs>
    <ds:schemaRef ds:uri="http://schemas.microsoft.com/sharepoint/v3/contenttype/forms"/>
  </ds:schemaRefs>
</ds:datastoreItem>
</file>

<file path=customXml/itemProps3.xml><?xml version="1.0" encoding="utf-8"?>
<ds:datastoreItem xmlns:ds="http://schemas.openxmlformats.org/officeDocument/2006/customXml" ds:itemID="{4A71127A-C5C2-4E61-9C84-6B5C46E924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55bb8-4c85-4ae9-820f-60d133ef4c0b"/>
    <ds:schemaRef ds:uri="2779dbd7-b4aa-4fb5-8c58-e042058f80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33341</TotalTime>
  <Words>1348</Words>
  <Application>Microsoft Office PowerPoint</Application>
  <PresentationFormat>Grand écran</PresentationFormat>
  <Paragraphs>173</Paragraphs>
  <Slides>35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35</vt:i4>
      </vt:variant>
    </vt:vector>
  </HeadingPairs>
  <TitlesOfParts>
    <vt:vector size="40" baseType="lpstr">
      <vt:lpstr>Arial</vt:lpstr>
      <vt:lpstr>Avenir Heavy</vt:lpstr>
      <vt:lpstr>Avenir Medium</vt:lpstr>
      <vt:lpstr>Calibri</vt:lpstr>
      <vt:lpstr>Office Theme 2013 - 2022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Une démarche de concertation où tous les acteurs ont un rôle à jouer.  L’importance de bien définir les rôles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  Ruest</dc:creator>
  <cp:lastModifiedBy>Jessy Laflamme</cp:lastModifiedBy>
  <cp:revision>154</cp:revision>
  <cp:lastPrinted>2023-05-28T19:29:14Z</cp:lastPrinted>
  <dcterms:created xsi:type="dcterms:W3CDTF">2022-12-15T14:42:35Z</dcterms:created>
  <dcterms:modified xsi:type="dcterms:W3CDTF">2024-12-17T21:48:13Z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0x0101005C27EB730B3EF9418E86FBFD93638647</vt:lpwstr>
  </property>
  <property fmtid="{D5CDD505-2E9C-101B-9397-08002B2CF9AE}" pid="3" name="MediaServiceImageTags">
    <vt:lpwstr/>
  </property>
</Properties>
</file>