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202"/>
    <a:srgbClr val="2C50EE"/>
    <a:srgbClr val="217728"/>
    <a:srgbClr val="183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7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78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44FE198E-B9FA-5700-973A-04BCE3C905E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46019604"/>
              </p:ext>
            </p:extLst>
          </p:nvPr>
        </p:nvGraphicFramePr>
        <p:xfrm>
          <a:off x="502844" y="1528763"/>
          <a:ext cx="11153759" cy="4924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419">
                  <a:extLst>
                    <a:ext uri="{9D8B030D-6E8A-4147-A177-3AD203B41FA5}">
                      <a16:colId xmlns:a16="http://schemas.microsoft.com/office/drawing/2014/main" val="903717427"/>
                    </a:ext>
                  </a:extLst>
                </a:gridCol>
                <a:gridCol w="5102574">
                  <a:extLst>
                    <a:ext uri="{9D8B030D-6E8A-4147-A177-3AD203B41FA5}">
                      <a16:colId xmlns:a16="http://schemas.microsoft.com/office/drawing/2014/main" val="2704315547"/>
                    </a:ext>
                  </a:extLst>
                </a:gridCol>
                <a:gridCol w="5117751">
                  <a:extLst>
                    <a:ext uri="{9D8B030D-6E8A-4147-A177-3AD203B41FA5}">
                      <a16:colId xmlns:a16="http://schemas.microsoft.com/office/drawing/2014/main" val="1891159530"/>
                    </a:ext>
                  </a:extLst>
                </a:gridCol>
                <a:gridCol w="479015">
                  <a:extLst>
                    <a:ext uri="{9D8B030D-6E8A-4147-A177-3AD203B41FA5}">
                      <a16:colId xmlns:a16="http://schemas.microsoft.com/office/drawing/2014/main" val="1266699159"/>
                    </a:ext>
                  </a:extLst>
                </a:gridCol>
              </a:tblGrid>
              <a:tr h="4585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chemeClr val="bg1"/>
                          </a:solidFill>
                          <a:latin typeface="Circular-Regular" panose="02010504010101010104" pitchFamily="50" charset="0"/>
                          <a:cs typeface="Circular-Regular" panose="02010504010101010104" pitchFamily="50" charset="0"/>
                        </a:rPr>
                        <a:t>Facteurs internes</a:t>
                      </a:r>
                      <a:endParaRPr lang="en-US" dirty="0">
                        <a:solidFill>
                          <a:schemeClr val="bg1"/>
                        </a:solidFill>
                        <a:latin typeface="Circular-Regular" panose="02010504010101010104" pitchFamily="50" charset="0"/>
                        <a:cs typeface="Circular-Regular" panose="020105040101010101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30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433142"/>
                  </a:ext>
                </a:extLst>
              </a:tr>
              <a:tr h="20112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>
                          <a:solidFill>
                            <a:schemeClr val="bg1"/>
                          </a:solidFill>
                          <a:latin typeface="Circular-Regular" panose="02010504010101010104" pitchFamily="50" charset="0"/>
                          <a:cs typeface="Circular-Regular" panose="02010504010101010104" pitchFamily="50" charset="0"/>
                        </a:rPr>
                        <a:t>Positif</a:t>
                      </a:r>
                      <a:endParaRPr lang="en-US" sz="2000" dirty="0">
                        <a:solidFill>
                          <a:schemeClr val="bg1"/>
                        </a:solidFill>
                        <a:latin typeface="Circular-Regular" panose="02010504010101010104" pitchFamily="50" charset="0"/>
                        <a:cs typeface="Circular-Regular" panose="02010504010101010104" pitchFamily="50" charset="0"/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77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fr-FR" sz="1600" b="0" i="0" u="none" strike="noStrike" spc="-50" baseline="0" dirty="0">
                          <a:solidFill>
                            <a:srgbClr val="1F384B"/>
                          </a:solidFill>
                          <a:latin typeface="Circular-Regular" panose="02010504010101010104" pitchFamily="50" charset="0"/>
                        </a:rPr>
                        <a:t>Forces</a:t>
                      </a:r>
                      <a:endParaRPr lang="fr-FR" sz="2000" b="0" i="0" u="none" strike="noStrike" spc="-50" baseline="0" dirty="0">
                        <a:solidFill>
                          <a:srgbClr val="1F384B"/>
                        </a:solidFill>
                        <a:latin typeface="Circular-Regular" panose="02010504010101010104" pitchFamily="50" charset="0"/>
                      </a:endParaRPr>
                    </a:p>
                  </a:txBody>
                  <a:tcPr marL="108000" marR="108000" marT="108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1F384B"/>
                          </a:solidFill>
                          <a:effectLst/>
                          <a:uLnTx/>
                          <a:uFillTx/>
                          <a:latin typeface="Circular-Regular" panose="02010504010101010104" pitchFamily="50" charset="0"/>
                          <a:ea typeface="+mn-ea"/>
                          <a:cs typeface="+mn-cs"/>
                        </a:rPr>
                        <a:t>Faiblesses</a:t>
                      </a:r>
                    </a:p>
                  </a:txBody>
                  <a:tcPr marL="108000" marR="108000" marT="108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>
                          <a:solidFill>
                            <a:schemeClr val="bg1"/>
                          </a:solidFill>
                          <a:latin typeface="Circular-Regular" panose="02010504010101010104" pitchFamily="50" charset="0"/>
                          <a:cs typeface="Circular-Regular" panose="02010504010101010104" pitchFamily="50" charset="0"/>
                        </a:rPr>
                        <a:t>Négatif</a:t>
                      </a:r>
                      <a:endParaRPr lang="en-US" sz="2000" dirty="0">
                        <a:solidFill>
                          <a:schemeClr val="bg1"/>
                        </a:solidFill>
                        <a:latin typeface="Circular-Regular" panose="02010504010101010104" pitchFamily="50" charset="0"/>
                        <a:cs typeface="Circular-Regular" panose="02010504010101010104" pitchFamily="50" charset="0"/>
                      </a:endParaRPr>
                    </a:p>
                  </a:txBody>
                  <a:tcPr vert="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0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44896"/>
                  </a:ext>
                </a:extLst>
              </a:tr>
              <a:tr h="19970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1F384B"/>
                          </a:solidFill>
                          <a:effectLst/>
                          <a:uLnTx/>
                          <a:uFillTx/>
                          <a:latin typeface="Circular-Regular" panose="02010504010101010104" pitchFamily="50" charset="0"/>
                          <a:ea typeface="+mn-ea"/>
                          <a:cs typeface="+mn-cs"/>
                        </a:rPr>
                        <a:t>Opportunités</a:t>
                      </a:r>
                      <a:endParaRPr kumimoji="0" lang="fr-FR" sz="20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rgbClr val="1F384B"/>
                        </a:solidFill>
                        <a:effectLst/>
                        <a:uLnTx/>
                        <a:uFillTx/>
                        <a:latin typeface="Circular-Regular" panose="02010504010101010104" pitchFamily="50" charset="0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1F384B"/>
                          </a:solidFill>
                          <a:effectLst/>
                          <a:uLnTx/>
                          <a:uFillTx/>
                          <a:latin typeface="Circular-Regular" panose="02010504010101010104" pitchFamily="50" charset="0"/>
                          <a:ea typeface="+mn-ea"/>
                          <a:cs typeface="+mn-cs"/>
                        </a:rPr>
                        <a:t>Menaces</a:t>
                      </a:r>
                    </a:p>
                  </a:txBody>
                  <a:tcPr marL="108000" marR="108000" marT="108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4163"/>
                  </a:ext>
                </a:extLst>
              </a:tr>
              <a:tr h="4575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>
                          <a:solidFill>
                            <a:schemeClr val="bg1"/>
                          </a:solidFill>
                          <a:latin typeface="Circular-Regular" panose="02010504010101010104" pitchFamily="50" charset="0"/>
                          <a:cs typeface="Circular-Regular" panose="02010504010101010104" pitchFamily="50" charset="0"/>
                        </a:rPr>
                        <a:t>Facteurs externes</a:t>
                      </a:r>
                      <a:endParaRPr lang="en-US" sz="2000" dirty="0">
                        <a:solidFill>
                          <a:schemeClr val="bg1"/>
                        </a:solidFill>
                        <a:latin typeface="Circular-Regular" panose="02010504010101010104" pitchFamily="50" charset="0"/>
                        <a:cs typeface="Circular-Regular" panose="020105040101010101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50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70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1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78B95D-0D28-BCAB-1931-54EFEAAE47A1}"/>
              </a:ext>
            </a:extLst>
          </p:cNvPr>
          <p:cNvSpPr txBox="1"/>
          <p:nvPr/>
        </p:nvSpPr>
        <p:spPr>
          <a:xfrm>
            <a:off x="994225" y="2368555"/>
            <a:ext cx="4931295" cy="26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46E0B-6E5F-4B89-4435-04394F9CCE3F}"/>
              </a:ext>
            </a:extLst>
          </p:cNvPr>
          <p:cNvSpPr txBox="1"/>
          <p:nvPr/>
        </p:nvSpPr>
        <p:spPr>
          <a:xfrm>
            <a:off x="994225" y="4390463"/>
            <a:ext cx="4931295" cy="26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3CF075-500F-A2C9-7670-5EBD0F6B43A5}"/>
              </a:ext>
            </a:extLst>
          </p:cNvPr>
          <p:cNvSpPr txBox="1"/>
          <p:nvPr/>
        </p:nvSpPr>
        <p:spPr>
          <a:xfrm>
            <a:off x="6097215" y="2368555"/>
            <a:ext cx="4931295" cy="26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019499-057E-9208-648A-56CBA61BE56A}"/>
              </a:ext>
            </a:extLst>
          </p:cNvPr>
          <p:cNvSpPr txBox="1"/>
          <p:nvPr/>
        </p:nvSpPr>
        <p:spPr>
          <a:xfrm>
            <a:off x="6097215" y="4390463"/>
            <a:ext cx="4931295" cy="26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…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B739589-D344-31C5-FC68-133CC056AB8A}"/>
              </a:ext>
            </a:extLst>
          </p:cNvPr>
          <p:cNvSpPr txBox="1">
            <a:spLocks/>
          </p:cNvSpPr>
          <p:nvPr/>
        </p:nvSpPr>
        <p:spPr>
          <a:xfrm>
            <a:off x="390026" y="365476"/>
            <a:ext cx="11378353" cy="105598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pc="-100" dirty="0">
                <a:solidFill>
                  <a:srgbClr val="1F384B"/>
                </a:solidFill>
                <a:latin typeface="Circular-Regular" panose="02010504010101010104" pitchFamily="50" charset="0"/>
              </a:rPr>
              <a:t>FFOM : Notez les forces, les faiblesses, les opportunités et les</a:t>
            </a:r>
            <a:br>
              <a:rPr lang="fr-FR" sz="3200" spc="-100" dirty="0">
                <a:solidFill>
                  <a:srgbClr val="1F384B"/>
                </a:solidFill>
                <a:latin typeface="Circular-Regular" panose="02010504010101010104" pitchFamily="50" charset="0"/>
              </a:rPr>
            </a:br>
            <a:r>
              <a:rPr lang="fr-FR" sz="3200" spc="-100" dirty="0">
                <a:solidFill>
                  <a:srgbClr val="1F384B"/>
                </a:solidFill>
                <a:latin typeface="Circular-Regular" panose="02010504010101010104" pitchFamily="50" charset="0"/>
              </a:rPr>
              <a:t>menaces de votre entreprise dans le tableau ci-dessous</a:t>
            </a:r>
            <a:endParaRPr lang="en-US" sz="3200" spc="-100" dirty="0"/>
          </a:p>
        </p:txBody>
      </p:sp>
    </p:spTree>
    <p:extLst>
      <p:ext uri="{BB962C8B-B14F-4D97-AF65-F5344CB8AC3E}">
        <p14:creationId xmlns:p14="http://schemas.microsoft.com/office/powerpoint/2010/main" val="147411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9420C8-0DF7-EDE9-7AEF-E4FFFA409482}"/>
              </a:ext>
            </a:extLst>
          </p:cNvPr>
          <p:cNvSpPr txBox="1"/>
          <p:nvPr/>
        </p:nvSpPr>
        <p:spPr>
          <a:xfrm>
            <a:off x="994231" y="2368557"/>
            <a:ext cx="4850969" cy="879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 faisons-nous bien?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aspects de notre entreprise qui suscitent notre fierté?</a:t>
            </a:r>
            <a:endParaRPr lang="fr-FR" sz="1100" spc="-50" dirty="0">
              <a:solidFill>
                <a:srgbClr val="1F384B"/>
              </a:solidFill>
              <a:latin typeface="Circular-Regular" panose="02010504010101010104" pitchFamily="50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Quelles sont les capacités de notre organisation qui l’aideront à réussir?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 disent de nous nos clientes et clients et notre personnel?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AAA2-0F97-6CA3-52AB-2B4FBB37BFED}"/>
              </a:ext>
            </a:extLst>
          </p:cNvPr>
          <p:cNvSpPr txBox="1"/>
          <p:nvPr/>
        </p:nvSpPr>
        <p:spPr>
          <a:xfrm>
            <a:off x="994233" y="4390465"/>
            <a:ext cx="4850969" cy="141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tendances ou les événements qui créent le plus d’opportunités, </a:t>
            </a:r>
            <a:b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</a:b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à l’échelle locale ou mondiale?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changements technologiques dont nous pouvons tirer parti?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Quelles politiques gouvernementales en vigueur pourraient avoir une importante influence positive sur notre entreprise?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changements culturels ou sociaux qui engendrent des opportunités pour notre entreprise?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B4B72-2357-E0DB-6357-70B3650CFF71}"/>
              </a:ext>
            </a:extLst>
          </p:cNvPr>
          <p:cNvSpPr txBox="1"/>
          <p:nvPr/>
        </p:nvSpPr>
        <p:spPr>
          <a:xfrm>
            <a:off x="6097215" y="2368880"/>
            <a:ext cx="4850969" cy="123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aspects de notre entreprise sur lesquels nous devons travailler?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facteurs qui rendent notre entreprise vulnérable aux menaces?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aspects ou les capacités de notre entreprise qui constituent </a:t>
            </a:r>
            <a:b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</a:b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des faiblesses?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Quelles sont les frustrations ou les déceptions que nous vivons, ou celles que nos clientes et clients vivent relativement à l’entreprise?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294BF-F748-0E90-F2B0-4066013FA8A0}"/>
              </a:ext>
            </a:extLst>
          </p:cNvPr>
          <p:cNvSpPr txBox="1"/>
          <p:nvPr/>
        </p:nvSpPr>
        <p:spPr>
          <a:xfrm>
            <a:off x="6097215" y="4390788"/>
            <a:ext cx="4850969" cy="121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Quels sont les obstacles auxquels nous faisons face dans notre environnement (économie, tendances, réglementation gouvernementale, marché du travail, conditions, etc.)?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Quelles sont les tendances du marché qui ont une incidence sur nous </a:t>
            </a:r>
            <a:b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</a:b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(demande, concurrence, changements sectoriels, etc.)?</a:t>
            </a:r>
            <a:endParaRPr lang="fr-FR" sz="1100" spc="-50" dirty="0">
              <a:solidFill>
                <a:srgbClr val="1F384B"/>
              </a:solidFill>
              <a:latin typeface="Circular-Regular" panose="02010504010101010104" pitchFamily="50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Les changements technologiques constituent-ils une menace?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87BE34-EEDB-0364-36CA-D3CAC52A87FC}"/>
              </a:ext>
            </a:extLst>
          </p:cNvPr>
          <p:cNvSpPr txBox="1">
            <a:spLocks/>
          </p:cNvSpPr>
          <p:nvPr/>
        </p:nvSpPr>
        <p:spPr>
          <a:xfrm>
            <a:off x="390026" y="365476"/>
            <a:ext cx="11378353" cy="105598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pc="-100" dirty="0">
                <a:solidFill>
                  <a:srgbClr val="1F384B"/>
                </a:solidFill>
                <a:latin typeface="Circular-Regular" panose="02010504010101010104" pitchFamily="50" charset="0"/>
              </a:rPr>
              <a:t>FFOM : Questions à envisager</a:t>
            </a:r>
            <a:endParaRPr lang="en-US" sz="3200" spc="-100" dirty="0"/>
          </a:p>
        </p:txBody>
      </p:sp>
    </p:spTree>
    <p:extLst>
      <p:ext uri="{BB962C8B-B14F-4D97-AF65-F5344CB8AC3E}">
        <p14:creationId xmlns:p14="http://schemas.microsoft.com/office/powerpoint/2010/main" val="289644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F85F8AA-6983-C401-6B41-C78F12F9AB16}"/>
              </a:ext>
            </a:extLst>
          </p:cNvPr>
          <p:cNvSpPr txBox="1"/>
          <p:nvPr/>
        </p:nvSpPr>
        <p:spPr>
          <a:xfrm>
            <a:off x="994225" y="2368555"/>
            <a:ext cx="4931295" cy="108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Il existe un marché pour notre produit ou service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L’équipe est alignée sur les objectifs et la mission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Nous revoyons nos priorités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Attitude fonceuse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Secteur mature et important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07CCF4-BB87-3F8B-E757-F788624B77C4}"/>
              </a:ext>
            </a:extLst>
          </p:cNvPr>
          <p:cNvSpPr txBox="1"/>
          <p:nvPr/>
        </p:nvSpPr>
        <p:spPr>
          <a:xfrm>
            <a:off x="994225" y="4390463"/>
            <a:ext cx="4931295" cy="879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Fabrication ou acquisition d’une entreprise de fabrication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Croissance régionale 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Expansion des produits existants dans les marchés existants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Nouveaux marchés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760A1F-827C-0825-8871-C2F5FEC34835}"/>
              </a:ext>
            </a:extLst>
          </p:cNvPr>
          <p:cNvSpPr txBox="1"/>
          <p:nvPr/>
        </p:nvSpPr>
        <p:spPr>
          <a:xfrm>
            <a:off x="6097215" y="2368555"/>
            <a:ext cx="4931295" cy="129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Absence de plan stratégique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Manque de visibilité financière/comptable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Les projets demeurent inachevés. Aucun suivi n’est effectué.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Pouvoir/responsabilité/prise de décisions – manque d’outils de gestion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Dysfonctionnement</a:t>
            </a:r>
            <a:endParaRPr lang="fr-FR" sz="1100" spc="-50" dirty="0">
              <a:solidFill>
                <a:srgbClr val="1F384B"/>
              </a:solidFill>
              <a:latin typeface="Circular-Regular" panose="02010504010101010104" pitchFamily="50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Risque lié aux produits et à la concentration de la clientèle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48F4F7-983D-BA50-96D4-8D986D443850}"/>
              </a:ext>
            </a:extLst>
          </p:cNvPr>
          <p:cNvSpPr txBox="1"/>
          <p:nvPr/>
        </p:nvSpPr>
        <p:spPr>
          <a:xfrm>
            <a:off x="6097215" y="4390463"/>
            <a:ext cx="4931295" cy="146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Présence d’une entreprise concurrente inconnue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Arrivée d’une entreprise concurrente connue sur le marché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 err="1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Tomco</a:t>
            </a: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 avance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Les défis de communication interne entraînent un roulement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De nouvelles entreprises concurrentes entrent sur le marché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ClrTx/>
              <a:buSzPct val="125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pP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Les entreprises concurrentes existantes commencent à porter attention </a:t>
            </a:r>
            <a:b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</a:br>
            <a:r>
              <a:rPr kumimoji="0" lang="fr-FR" sz="1100" b="0" i="0" u="none" strike="noStrike" kern="1200" cap="none" spc="-50" normalizeH="0" baseline="0" noProof="0" dirty="0">
                <a:ln>
                  <a:noFill/>
                </a:ln>
                <a:solidFill>
                  <a:srgbClr val="1F384B"/>
                </a:solidFill>
                <a:effectLst/>
                <a:uLnTx/>
                <a:uFillTx/>
                <a:latin typeface="Circular-Regular" panose="02010504010101010104" pitchFamily="50" charset="0"/>
                <a:ea typeface="+mn-ea"/>
                <a:cs typeface="+mn-cs"/>
              </a:rPr>
              <a:t>à la société ABC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435246-7CCD-2250-F3D0-8F3E062FA001}"/>
              </a:ext>
            </a:extLst>
          </p:cNvPr>
          <p:cNvSpPr txBox="1">
            <a:spLocks/>
          </p:cNvSpPr>
          <p:nvPr/>
        </p:nvSpPr>
        <p:spPr>
          <a:xfrm>
            <a:off x="390026" y="365476"/>
            <a:ext cx="11378353" cy="105598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pc="-100" dirty="0">
                <a:solidFill>
                  <a:srgbClr val="1F384B"/>
                </a:solidFill>
                <a:latin typeface="Circular-Regular" panose="02010504010101010104" pitchFamily="50" charset="0"/>
              </a:rPr>
              <a:t>Exemple d’analyse FFOM</a:t>
            </a:r>
            <a:endParaRPr lang="en-US" sz="3200" spc="-100" dirty="0"/>
          </a:p>
        </p:txBody>
      </p:sp>
    </p:spTree>
    <p:extLst>
      <p:ext uri="{BB962C8B-B14F-4D97-AF65-F5344CB8AC3E}">
        <p14:creationId xmlns:p14="http://schemas.microsoft.com/office/powerpoint/2010/main" val="66585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391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 Light</vt:lpstr>
      <vt:lpstr>Circular-Regular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DESCHÊNES, Philippe (MTL)</dc:creator>
  <cp:lastModifiedBy>DESCHÊNES, Philippe (MTL)</cp:lastModifiedBy>
  <cp:revision>80</cp:revision>
  <dcterms:created xsi:type="dcterms:W3CDTF">2023-10-04T20:31:51Z</dcterms:created>
  <dcterms:modified xsi:type="dcterms:W3CDTF">2023-10-05T20:58:33Z</dcterms:modified>
</cp:coreProperties>
</file>